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wdp" ContentType="image/vnd.ms-photo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notesSlides/notesSlide4.xml" ContentType="application/vnd.openxmlformats-officedocument.presentationml.notesSlide+xml"/>
  <Override PartName="/ppt/charts/chart2.xml" ContentType="application/vnd.openxmlformats-officedocument.drawingml.chart+xml"/>
  <Override PartName="/ppt/notesSlides/notesSlide5.xml" ContentType="application/vnd.openxmlformats-officedocument.presentationml.notesSlide+xml"/>
  <Override PartName="/ppt/charts/chart3.xml" ContentType="application/vnd.openxmlformats-officedocument.drawingml.chart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84" d="100"/>
          <a:sy n="84" d="100"/>
        </p:scale>
        <p:origin x="780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1"/>
  <c:style val="2"/>
  <c:chart>
    <c:title>
      <c:tx>
        <c:rich>
          <a:bodyPr/>
          <a:lstStyle/>
          <a:p>
            <a:pPr>
              <a:defRPr sz="1300" b="0" i="0" u="none" strike="noStrike">
                <a:solidFill>
                  <a:srgbClr val="1F2A24"/>
                </a:solidFill>
                <a:latin typeface="Arial"/>
              </a:defRPr>
            </a:pPr>
            <a:r>
              <a:rPr lang="es-CO" sz="1300" b="0" i="0" u="none" strike="noStrike" noProof="0" dirty="0">
                <a:solidFill>
                  <a:schemeClr val="tx1"/>
                </a:solidFill>
                <a:latin typeface="Arial"/>
              </a:rPr>
              <a:t>Ventas totales (millones de pesos)</a:t>
            </a:r>
          </a:p>
        </c:rich>
      </c:tx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Ventas</c:v>
                </c:pt>
              </c:strCache>
            </c:strRef>
          </c:tx>
          <c:spPr>
            <a:solidFill>
              <a:srgbClr val="4C9A2A"/>
            </a:solidFill>
            <a:effectLst/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A83D-4C14-982B-104E2D49AFA1}"/>
              </c:ext>
            </c:extLst>
          </c:dPt>
          <c:dPt>
            <c:idx val="1"/>
            <c:invertIfNegative val="0"/>
            <c:bubble3D val="0"/>
            <c:spPr>
              <a:solidFill>
                <a:srgbClr val="F29A1F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3-A83D-4C14-982B-104E2D49AFA1}"/>
              </c:ext>
            </c:extLst>
          </c:dPt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300" b="1" i="0" u="none" strike="noStrike">
                    <a:solidFill>
                      <a:srgbClr val="1F2A24"/>
                    </a:solidFill>
                    <a:latin typeface="Arial"/>
                  </a:defRPr>
                </a:pPr>
                <a:endParaRPr lang="es-C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Sheet1!$A$2:$A$3</c:f>
              <c:strCache>
                <c:ptCount val="2"/>
                <c:pt idx="0">
                  <c:v>2024</c:v>
                </c:pt>
                <c:pt idx="1">
                  <c:v>2025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21213.1</c:v>
                </c:pt>
                <c:pt idx="1">
                  <c:v>22151.200000000001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A83D-4C14-982B-104E2D49AFA1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60"/>
        <c:axId val="2094734554"/>
        <c:axId val="2094734552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300" b="0" i="0" u="none" strike="noStrike">
                <a:solidFill>
                  <a:srgbClr val="1F2A24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lblOffset val="100"/>
        <c:noMultiLvlLbl val="1"/>
      </c:catAx>
      <c:valAx>
        <c:axId val="2094734552"/>
        <c:scaling>
          <c:orientation val="minMax"/>
          <c:min val="0"/>
        </c:scaling>
        <c:delete val="1"/>
        <c:axPos val="l"/>
        <c:numFmt formatCode="General" sourceLinked="0"/>
        <c:majorTickMark val="out"/>
        <c:minorTickMark val="none"/>
        <c:tickLblPos val="nextTo"/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  <c:showDLblsOverMax val="1"/>
  </c:chart>
  <c:spPr>
    <a:noFill/>
    <a:ln>
      <a:noFill/>
    </a:ln>
    <a:effectLst/>
  </c:sp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1"/>
  <c:style val="2"/>
  <c:chart>
    <c:title>
      <c:tx>
        <c:rich>
          <a:bodyPr/>
          <a:lstStyle/>
          <a:p>
            <a:pPr>
              <a:defRPr sz="1300" b="1" i="0" u="none" strike="noStrike">
                <a:solidFill>
                  <a:srgbClr val="1F2A24"/>
                </a:solidFill>
                <a:latin typeface="Arial"/>
              </a:defRPr>
            </a:pPr>
            <a:r>
              <a:rPr lang="es-CO" sz="1300" b="1" i="0" u="none" strike="noStrike" noProof="0" dirty="0">
                <a:solidFill>
                  <a:srgbClr val="1F2A24"/>
                </a:solidFill>
                <a:latin typeface="Arial"/>
              </a:rPr>
              <a:t>Transferencias mensuales (millones de pesos)</a:t>
            </a:r>
          </a:p>
        </c:rich>
      </c:tx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Transferencias</c:v>
                </c:pt>
              </c:strCache>
            </c:strRef>
          </c:tx>
          <c:spPr>
            <a:solidFill>
              <a:srgbClr val="4C9A2A"/>
            </a:solidFill>
            <a:effectLst/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800" b="0" i="0" u="none" strike="noStrike">
                    <a:solidFill>
                      <a:srgbClr val="1F2A24"/>
                    </a:solidFill>
                    <a:latin typeface="Arial"/>
                  </a:defRPr>
                </a:pPr>
                <a:endParaRPr lang="es-C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Sheet1!$A$2:$A$13</c:f>
              <c:strCache>
                <c:ptCount val="12"/>
                <c:pt idx="0">
                  <c:v>Ene</c:v>
                </c:pt>
                <c:pt idx="1">
                  <c:v>Feb</c:v>
                </c:pt>
                <c:pt idx="2">
                  <c:v>Mar</c:v>
                </c:pt>
                <c:pt idx="3">
                  <c:v>Abr</c:v>
                </c:pt>
                <c:pt idx="4">
                  <c:v>May</c:v>
                </c:pt>
                <c:pt idx="5">
                  <c:v>Jun</c:v>
                </c:pt>
                <c:pt idx="6">
                  <c:v>Jul</c:v>
                </c:pt>
                <c:pt idx="7">
                  <c:v>Ago</c:v>
                </c:pt>
                <c:pt idx="8">
                  <c:v>Sep</c:v>
                </c:pt>
                <c:pt idx="9">
                  <c:v>Oct</c:v>
                </c:pt>
                <c:pt idx="10">
                  <c:v>Nov</c:v>
                </c:pt>
                <c:pt idx="11">
                  <c:v>Dic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1384.7</c:v>
                </c:pt>
                <c:pt idx="1">
                  <c:v>1209.9000000000001</c:v>
                </c:pt>
                <c:pt idx="2">
                  <c:v>1182.5999999999999</c:v>
                </c:pt>
                <c:pt idx="3">
                  <c:v>1559.3</c:v>
                </c:pt>
                <c:pt idx="4">
                  <c:v>1164.7</c:v>
                </c:pt>
                <c:pt idx="5">
                  <c:v>1265.3</c:v>
                </c:pt>
                <c:pt idx="6">
                  <c:v>1109.9000000000001</c:v>
                </c:pt>
                <c:pt idx="7">
                  <c:v>1360.1</c:v>
                </c:pt>
                <c:pt idx="8">
                  <c:v>1496.3</c:v>
                </c:pt>
                <c:pt idx="9">
                  <c:v>1449.6</c:v>
                </c:pt>
                <c:pt idx="10">
                  <c:v>1256.5</c:v>
                </c:pt>
                <c:pt idx="11">
                  <c:v>1407.8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62A-46B0-9088-2F11F8AB7333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40"/>
        <c:axId val="2094734554"/>
        <c:axId val="2094734552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1F2A24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lblOffset val="100"/>
        <c:noMultiLvlLbl val="1"/>
      </c:catAx>
      <c:valAx>
        <c:axId val="2094734552"/>
        <c:scaling>
          <c:orientation val="minMax"/>
          <c:min val="0"/>
        </c:scaling>
        <c:delete val="1"/>
        <c:axPos val="l"/>
        <c:numFmt formatCode="General" sourceLinked="0"/>
        <c:majorTickMark val="out"/>
        <c:minorTickMark val="none"/>
        <c:tickLblPos val="nextTo"/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  <c:showDLblsOverMax val="1"/>
  </c:chart>
  <c:spPr>
    <a:noFill/>
    <a:ln>
      <a:noFill/>
    </a:ln>
    <a:effectLst/>
  </c:sp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1"/>
  <c:style val="2"/>
  <c:chart>
    <c:title>
      <c:tx>
        <c:rich>
          <a:bodyPr/>
          <a:lstStyle/>
          <a:p>
            <a:pPr>
              <a:defRPr sz="1200" b="0" i="0" u="none" strike="noStrike">
                <a:solidFill>
                  <a:srgbClr val="1F2A24"/>
                </a:solidFill>
                <a:latin typeface="Arial"/>
              </a:defRPr>
            </a:pPr>
            <a:r>
              <a:rPr lang="es-CO" sz="1200" b="0" i="0" u="none" strike="noStrike" noProof="0" dirty="0">
                <a:solidFill>
                  <a:srgbClr val="1F2A24"/>
                </a:solidFill>
                <a:latin typeface="Arial"/>
              </a:rPr>
              <a:t>Premios en poder del público: +66,8% (millones)</a:t>
            </a:r>
          </a:p>
        </c:rich>
      </c:tx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Premios</c:v>
                </c:pt>
              </c:strCache>
            </c:strRef>
          </c:tx>
          <c:spPr>
            <a:solidFill>
              <a:srgbClr val="4C9A2A"/>
            </a:solidFill>
            <a:effectLst/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B67E-4C42-8E42-C19CA9F15B95}"/>
              </c:ext>
            </c:extLst>
          </c:dPt>
          <c:dPt>
            <c:idx val="1"/>
            <c:invertIfNegative val="0"/>
            <c:bubble3D val="0"/>
            <c:spPr>
              <a:solidFill>
                <a:srgbClr val="F29A1F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3-B67E-4C42-8E42-C19CA9F15B95}"/>
              </c:ext>
            </c:extLst>
          </c:dPt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="1" i="0" u="none" strike="noStrike">
                    <a:solidFill>
                      <a:srgbClr val="1F2A24"/>
                    </a:solidFill>
                    <a:latin typeface="Arial"/>
                  </a:defRPr>
                </a:pPr>
                <a:endParaRPr lang="es-C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Sheet1!$A$2:$A$3</c:f>
              <c:strCache>
                <c:ptCount val="2"/>
                <c:pt idx="0">
                  <c:v>2024</c:v>
                </c:pt>
                <c:pt idx="1">
                  <c:v>2025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8788.7000000000007</c:v>
                </c:pt>
                <c:pt idx="1">
                  <c:v>14658.5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B67E-4C42-8E42-C19CA9F15B95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60"/>
        <c:axId val="2094734554"/>
        <c:axId val="2094734552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1F2A24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lblOffset val="100"/>
        <c:noMultiLvlLbl val="1"/>
      </c:catAx>
      <c:valAx>
        <c:axId val="2094734552"/>
        <c:scaling>
          <c:orientation val="minMax"/>
          <c:min val="0"/>
        </c:scaling>
        <c:delete val="1"/>
        <c:axPos val="l"/>
        <c:numFmt formatCode="General" sourceLinked="0"/>
        <c:majorTickMark val="out"/>
        <c:minorTickMark val="none"/>
        <c:tickLblPos val="nextTo"/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  <c:showDLblsOverMax val="1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754687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microsoft.com/office/2007/relationships/hdphoto" Target="../media/hdphoto1.wdp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g"/><Relationship Id="rId3" Type="http://schemas.openxmlformats.org/officeDocument/2006/relationships/image" Target="../media/image9.jpg"/><Relationship Id="rId7" Type="http://schemas.openxmlformats.org/officeDocument/2006/relationships/image" Target="../media/image13.jpg"/><Relationship Id="rId12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jpg"/><Relationship Id="rId11" Type="http://schemas.openxmlformats.org/officeDocument/2006/relationships/image" Target="../media/image5.png"/><Relationship Id="rId5" Type="http://schemas.openxmlformats.org/officeDocument/2006/relationships/image" Target="../media/image11.jpg"/><Relationship Id="rId10" Type="http://schemas.openxmlformats.org/officeDocument/2006/relationships/image" Target="../media/image8.png"/><Relationship Id="rId4" Type="http://schemas.openxmlformats.org/officeDocument/2006/relationships/image" Target="../media/image10.jpg"/><Relationship Id="rId9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B4D2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1"/>
          <p:cNvSpPr txBox="1"/>
          <p:nvPr/>
        </p:nvSpPr>
        <p:spPr>
          <a:xfrm>
            <a:off x="457200" y="1828800"/>
            <a:ext cx="4389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s-CO" sz="1600" b="1" kern="0" spc="200" noProof="0" dirty="0">
                <a:solidFill>
                  <a:srgbClr val="F29A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RENDICIÓN PÚBLICA DE CUENTAS</a:t>
            </a:r>
            <a:endParaRPr lang="es-CO" sz="1600" noProof="0" dirty="0"/>
          </a:p>
        </p:txBody>
      </p:sp>
      <p:sp>
        <p:nvSpPr>
          <p:cNvPr id="6" name="Text 2"/>
          <p:cNvSpPr txBox="1"/>
          <p:nvPr/>
        </p:nvSpPr>
        <p:spPr>
          <a:xfrm>
            <a:off x="457200" y="2240280"/>
            <a:ext cx="43891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s-CO" sz="4400" b="1" noProof="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Vigencia 2025</a:t>
            </a:r>
            <a:endParaRPr lang="es-CO" sz="4400" noProof="0" dirty="0"/>
          </a:p>
        </p:txBody>
      </p:sp>
      <p:sp>
        <p:nvSpPr>
          <p:cNvPr id="7" name="Text 3"/>
          <p:cNvSpPr txBox="1"/>
          <p:nvPr/>
        </p:nvSpPr>
        <p:spPr>
          <a:xfrm>
            <a:off x="457200" y="3154680"/>
            <a:ext cx="43891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s-CO" sz="1600" noProof="0" dirty="0">
                <a:solidFill>
                  <a:srgbClr val="DDEBD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Lotería del Quindío E.I.C.E.</a:t>
            </a:r>
            <a:endParaRPr lang="es-CO" sz="1600" noProof="0" dirty="0"/>
          </a:p>
          <a:p>
            <a:pPr marL="0" indent="0">
              <a:buNone/>
            </a:pPr>
            <a:r>
              <a:rPr lang="es-CO" sz="1600" noProof="0" dirty="0">
                <a:solidFill>
                  <a:srgbClr val="DDEBD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Gestión al servicio de la salud del Quindío</a:t>
            </a:r>
            <a:endParaRPr lang="es-CO" sz="1600" noProof="0" dirty="0"/>
          </a:p>
        </p:txBody>
      </p:sp>
      <p:sp>
        <p:nvSpPr>
          <p:cNvPr id="8" name="Text 4"/>
          <p:cNvSpPr txBox="1"/>
          <p:nvPr/>
        </p:nvSpPr>
        <p:spPr>
          <a:xfrm>
            <a:off x="457200" y="4114800"/>
            <a:ext cx="43891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s-CO" sz="1200" noProof="0" dirty="0">
                <a:solidFill>
                  <a:srgbClr val="DDEBD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Ana Yulieth Díaz Ubaque · Gerente General</a:t>
            </a:r>
            <a:endParaRPr lang="es-CO" sz="1200" noProof="0" dirty="0"/>
          </a:p>
          <a:p>
            <a:pPr marL="0" indent="0">
              <a:buNone/>
            </a:pPr>
            <a:r>
              <a:rPr lang="es-CO" sz="1200" noProof="0" dirty="0">
                <a:solidFill>
                  <a:srgbClr val="DDEBD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Armenia, Quindío</a:t>
            </a:r>
            <a:endParaRPr lang="es-CO" sz="1200" noProof="0" dirty="0"/>
          </a:p>
        </p:txBody>
      </p:sp>
      <p:pic>
        <p:nvPicPr>
          <p:cNvPr id="9" name="Image 0" descr="preencoded.png">
            <a:extLst>
              <a:ext uri="{FF2B5EF4-FFF2-40B4-BE49-F238E27FC236}">
                <a16:creationId xmlns:a16="http://schemas.microsoft.com/office/drawing/2014/main" id="{35AA10AE-933C-78F1-6589-20A61B823F4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27548" y="0"/>
            <a:ext cx="3616452" cy="5166360"/>
          </a:xfrm>
          <a:prstGeom prst="rect">
            <a:avLst/>
          </a:prstGeom>
        </p:spPr>
      </p:pic>
      <p:pic>
        <p:nvPicPr>
          <p:cNvPr id="11" name="Image 1" descr="preencoded.png">
            <a:extLst>
              <a:ext uri="{FF2B5EF4-FFF2-40B4-BE49-F238E27FC236}">
                <a16:creationId xmlns:a16="http://schemas.microsoft.com/office/drawing/2014/main" id="{146291DF-7613-94EA-F43D-16B74DE26B8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89854" y="1710699"/>
            <a:ext cx="2460300" cy="967721"/>
          </a:xfrm>
          <a:prstGeom prst="rect">
            <a:avLst/>
          </a:prstGeom>
        </p:spPr>
      </p:pic>
      <p:pic>
        <p:nvPicPr>
          <p:cNvPr id="13" name="Image 5" descr="preencoded.png">
            <a:extLst>
              <a:ext uri="{FF2B5EF4-FFF2-40B4-BE49-F238E27FC236}">
                <a16:creationId xmlns:a16="http://schemas.microsoft.com/office/drawing/2014/main" id="{53195E01-CB4F-4F32-3557-1F96F6E87CBE}"/>
              </a:ext>
            </a:extLst>
          </p:cNvPr>
          <p:cNvPicPr>
            <a:picLocks noChangeAspect="1"/>
          </p:cNvPicPr>
          <p:nvPr/>
        </p:nvPicPr>
        <p:blipFill>
          <a:blip r:embed="rId5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artisticGlowEdges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59080" y="320040"/>
            <a:ext cx="2873102" cy="54864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27432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s-CO" sz="1100" b="1" noProof="0" dirty="0">
                <a:solidFill>
                  <a:srgbClr val="1B4D2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Quiénes somos</a:t>
            </a:r>
            <a:endParaRPr lang="es-CO" sz="1100" noProof="0" dirty="0"/>
          </a:p>
        </p:txBody>
      </p:sp>
      <p:sp>
        <p:nvSpPr>
          <p:cNvPr id="3" name="Shape 1"/>
          <p:cNvSpPr/>
          <p:nvPr/>
        </p:nvSpPr>
        <p:spPr>
          <a:xfrm>
            <a:off x="457200" y="1188720"/>
            <a:ext cx="3383280" cy="914400"/>
          </a:xfrm>
          <a:prstGeom prst="roundRect">
            <a:avLst>
              <a:gd name="adj" fmla="val 10000"/>
            </a:avLst>
          </a:prstGeom>
          <a:solidFill>
            <a:srgbClr val="F1F6EC"/>
          </a:solidFill>
          <a:ln/>
          <a:effectLst>
            <a:outerShdw blurRad="76200" dist="25400" dir="5400000" algn="bl" rotWithShape="0">
              <a:srgbClr val="000000">
                <a:alpha val="15000"/>
              </a:srgbClr>
            </a:outerShdw>
          </a:effectLst>
        </p:spPr>
        <p:txBody>
          <a:bodyPr/>
          <a:lstStyle/>
          <a:p>
            <a:endParaRPr lang="es-CO" sz="1100" noProof="0" dirty="0"/>
          </a:p>
        </p:txBody>
      </p:sp>
      <p:pic>
        <p:nvPicPr>
          <p:cNvPr id="4" name="Image 0" descr="img/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7240" y="1261872"/>
            <a:ext cx="2743200" cy="768096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457200" y="2286000"/>
            <a:ext cx="338328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just">
              <a:buNone/>
            </a:pPr>
            <a:r>
              <a:rPr lang="es-CO" sz="1100" noProof="0" dirty="0">
                <a:solidFill>
                  <a:srgbClr val="1F2A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Empresa Industrial y Comercial del Estado del orden departamental (Ordenanza 005 de 2026), con capital 100% público. Explota la lotería y otros juegos de suerte y azar, y sus recursos se destinan exclusivamente a los servicios de salud (Ley 643 de 2001).</a:t>
            </a:r>
            <a:endParaRPr lang="es-CO" sz="1100" noProof="0" dirty="0"/>
          </a:p>
        </p:txBody>
      </p:sp>
      <p:sp>
        <p:nvSpPr>
          <p:cNvPr id="6" name="Text 3"/>
          <p:cNvSpPr txBox="1"/>
          <p:nvPr/>
        </p:nvSpPr>
        <p:spPr>
          <a:xfrm>
            <a:off x="457200" y="3840480"/>
            <a:ext cx="33832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s-CO" sz="1100" b="1" noProof="0" dirty="0">
                <a:solidFill>
                  <a:srgbClr val="4C9A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14 de 14</a:t>
            </a:r>
            <a:endParaRPr lang="es-CO" sz="1100" noProof="0" dirty="0"/>
          </a:p>
          <a:p>
            <a:pPr marL="0" indent="0">
              <a:buNone/>
            </a:pPr>
            <a:r>
              <a:rPr lang="es-CO" sz="1100" noProof="0" dirty="0">
                <a:solidFill>
                  <a:srgbClr val="1F2A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cargos de planta ocupados</a:t>
            </a:r>
            <a:endParaRPr lang="es-CO" sz="1100" noProof="0" dirty="0"/>
          </a:p>
        </p:txBody>
      </p:sp>
      <p:sp>
        <p:nvSpPr>
          <p:cNvPr id="7" name="Text 4"/>
          <p:cNvSpPr txBox="1"/>
          <p:nvPr/>
        </p:nvSpPr>
        <p:spPr>
          <a:xfrm>
            <a:off x="4206240" y="1127237"/>
            <a:ext cx="4480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s-CO" b="1" noProof="0" dirty="0">
                <a:solidFill>
                  <a:srgbClr val="4C9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Objetivos estratégicos</a:t>
            </a:r>
            <a:endParaRPr lang="es-CO" noProof="0" dirty="0"/>
          </a:p>
        </p:txBody>
      </p:sp>
      <p:sp>
        <p:nvSpPr>
          <p:cNvPr id="8" name="Shape 5"/>
          <p:cNvSpPr/>
          <p:nvPr/>
        </p:nvSpPr>
        <p:spPr>
          <a:xfrm>
            <a:off x="4206240" y="1554480"/>
            <a:ext cx="2194560" cy="932688"/>
          </a:xfrm>
          <a:prstGeom prst="roundRect">
            <a:avLst>
              <a:gd name="adj" fmla="val 9804"/>
            </a:avLst>
          </a:prstGeom>
          <a:solidFill>
            <a:srgbClr val="F1F6EC"/>
          </a:solidFill>
          <a:ln/>
          <a:effectLst>
            <a:outerShdw blurRad="76200" dist="25400" dir="5400000" algn="bl" rotWithShape="0">
              <a:srgbClr val="000000">
                <a:alpha val="15000"/>
              </a:srgbClr>
            </a:outerShdw>
          </a:effectLst>
        </p:spPr>
        <p:txBody>
          <a:bodyPr/>
          <a:lstStyle/>
          <a:p>
            <a:endParaRPr lang="es-CO" sz="1100" noProof="0" dirty="0"/>
          </a:p>
        </p:txBody>
      </p:sp>
      <p:sp>
        <p:nvSpPr>
          <p:cNvPr id="9" name="Text 6"/>
          <p:cNvSpPr txBox="1"/>
          <p:nvPr/>
        </p:nvSpPr>
        <p:spPr>
          <a:xfrm>
            <a:off x="4315968" y="1645920"/>
            <a:ext cx="197510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s-CO" sz="1100" b="1" noProof="0" dirty="0">
                <a:solidFill>
                  <a:srgbClr val="1B4D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Crecimiento en ventas</a:t>
            </a:r>
            <a:endParaRPr lang="es-CO" sz="1100" noProof="0" dirty="0"/>
          </a:p>
        </p:txBody>
      </p:sp>
      <p:sp>
        <p:nvSpPr>
          <p:cNvPr id="10" name="Text 7"/>
          <p:cNvSpPr txBox="1"/>
          <p:nvPr/>
        </p:nvSpPr>
        <p:spPr>
          <a:xfrm>
            <a:off x="4315968" y="1938528"/>
            <a:ext cx="1975104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s-CO" sz="1100" noProof="0" dirty="0">
                <a:solidFill>
                  <a:srgbClr val="1F2A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Transferir recursos a la salud con ventas sostenibles.</a:t>
            </a:r>
            <a:endParaRPr lang="es-CO" sz="1100" noProof="0" dirty="0"/>
          </a:p>
        </p:txBody>
      </p:sp>
      <p:sp>
        <p:nvSpPr>
          <p:cNvPr id="11" name="Shape 8"/>
          <p:cNvSpPr/>
          <p:nvPr/>
        </p:nvSpPr>
        <p:spPr>
          <a:xfrm>
            <a:off x="6492240" y="1554480"/>
            <a:ext cx="2194560" cy="932688"/>
          </a:xfrm>
          <a:prstGeom prst="roundRect">
            <a:avLst>
              <a:gd name="adj" fmla="val 9804"/>
            </a:avLst>
          </a:prstGeom>
          <a:solidFill>
            <a:srgbClr val="F1F6EC"/>
          </a:solidFill>
          <a:ln/>
          <a:effectLst>
            <a:outerShdw blurRad="76200" dist="25400" dir="5400000" algn="bl" rotWithShape="0">
              <a:srgbClr val="000000">
                <a:alpha val="15000"/>
              </a:srgbClr>
            </a:outerShdw>
          </a:effectLst>
        </p:spPr>
        <p:txBody>
          <a:bodyPr/>
          <a:lstStyle/>
          <a:p>
            <a:endParaRPr lang="es-CO" sz="1100" noProof="0" dirty="0"/>
          </a:p>
        </p:txBody>
      </p:sp>
      <p:sp>
        <p:nvSpPr>
          <p:cNvPr id="12" name="Text 9"/>
          <p:cNvSpPr txBox="1"/>
          <p:nvPr/>
        </p:nvSpPr>
        <p:spPr>
          <a:xfrm>
            <a:off x="6601968" y="1645920"/>
            <a:ext cx="197510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s-CO" sz="1100" b="1" noProof="0" dirty="0">
                <a:solidFill>
                  <a:srgbClr val="1B4D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Responsabilidad social</a:t>
            </a:r>
            <a:endParaRPr lang="es-CO" sz="1100" noProof="0" dirty="0"/>
          </a:p>
        </p:txBody>
      </p:sp>
      <p:sp>
        <p:nvSpPr>
          <p:cNvPr id="13" name="Text 10"/>
          <p:cNvSpPr txBox="1"/>
          <p:nvPr/>
        </p:nvSpPr>
        <p:spPr>
          <a:xfrm>
            <a:off x="6601968" y="1938528"/>
            <a:ext cx="1975104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s-CO" sz="1100" noProof="0" dirty="0">
                <a:solidFill>
                  <a:srgbClr val="1F2A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Mejorar las condiciones de vida de los loteros del Quindío.</a:t>
            </a:r>
            <a:endParaRPr lang="es-CO" sz="1100" noProof="0" dirty="0"/>
          </a:p>
        </p:txBody>
      </p:sp>
      <p:sp>
        <p:nvSpPr>
          <p:cNvPr id="14" name="Shape 11"/>
          <p:cNvSpPr/>
          <p:nvPr/>
        </p:nvSpPr>
        <p:spPr>
          <a:xfrm>
            <a:off x="4206240" y="2606040"/>
            <a:ext cx="2194560" cy="932688"/>
          </a:xfrm>
          <a:prstGeom prst="roundRect">
            <a:avLst>
              <a:gd name="adj" fmla="val 9804"/>
            </a:avLst>
          </a:prstGeom>
          <a:solidFill>
            <a:srgbClr val="F1F6EC"/>
          </a:solidFill>
          <a:ln/>
          <a:effectLst>
            <a:outerShdw blurRad="76200" dist="25400" dir="5400000" algn="bl" rotWithShape="0">
              <a:srgbClr val="000000">
                <a:alpha val="15000"/>
              </a:srgbClr>
            </a:outerShdw>
          </a:effectLst>
        </p:spPr>
        <p:txBody>
          <a:bodyPr/>
          <a:lstStyle/>
          <a:p>
            <a:endParaRPr lang="es-CO" sz="1100" noProof="0" dirty="0"/>
          </a:p>
        </p:txBody>
      </p:sp>
      <p:sp>
        <p:nvSpPr>
          <p:cNvPr id="15" name="Text 12"/>
          <p:cNvSpPr txBox="1"/>
          <p:nvPr/>
        </p:nvSpPr>
        <p:spPr>
          <a:xfrm>
            <a:off x="4315968" y="2697480"/>
            <a:ext cx="197510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s-CO" sz="1100" b="1" noProof="0" dirty="0">
                <a:solidFill>
                  <a:srgbClr val="1B4D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Clientes y partes interesadas</a:t>
            </a:r>
            <a:endParaRPr lang="es-CO" sz="1100" noProof="0" dirty="0"/>
          </a:p>
        </p:txBody>
      </p:sp>
      <p:sp>
        <p:nvSpPr>
          <p:cNvPr id="16" name="Text 13"/>
          <p:cNvSpPr txBox="1"/>
          <p:nvPr/>
        </p:nvSpPr>
        <p:spPr>
          <a:xfrm>
            <a:off x="4315968" y="2990088"/>
            <a:ext cx="1975104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s-CO" sz="1100" noProof="0" dirty="0">
                <a:solidFill>
                  <a:srgbClr val="1F2A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Atender oportunamente sus necesidades.</a:t>
            </a:r>
            <a:endParaRPr lang="es-CO" sz="1100" noProof="0" dirty="0"/>
          </a:p>
        </p:txBody>
      </p:sp>
      <p:sp>
        <p:nvSpPr>
          <p:cNvPr id="17" name="Shape 14"/>
          <p:cNvSpPr/>
          <p:nvPr/>
        </p:nvSpPr>
        <p:spPr>
          <a:xfrm>
            <a:off x="6492240" y="2606040"/>
            <a:ext cx="2194560" cy="932688"/>
          </a:xfrm>
          <a:prstGeom prst="roundRect">
            <a:avLst>
              <a:gd name="adj" fmla="val 9804"/>
            </a:avLst>
          </a:prstGeom>
          <a:solidFill>
            <a:srgbClr val="F1F6EC"/>
          </a:solidFill>
          <a:ln/>
          <a:effectLst>
            <a:outerShdw blurRad="76200" dist="25400" dir="5400000" algn="bl" rotWithShape="0">
              <a:srgbClr val="000000">
                <a:alpha val="15000"/>
              </a:srgbClr>
            </a:outerShdw>
          </a:effectLst>
        </p:spPr>
        <p:txBody>
          <a:bodyPr/>
          <a:lstStyle/>
          <a:p>
            <a:endParaRPr lang="es-CO" sz="1100" noProof="0" dirty="0"/>
          </a:p>
        </p:txBody>
      </p:sp>
      <p:sp>
        <p:nvSpPr>
          <p:cNvPr id="18" name="Text 15"/>
          <p:cNvSpPr txBox="1"/>
          <p:nvPr/>
        </p:nvSpPr>
        <p:spPr>
          <a:xfrm>
            <a:off x="6601968" y="2697480"/>
            <a:ext cx="197510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s-CO" sz="1100" b="1" noProof="0" dirty="0">
                <a:solidFill>
                  <a:srgbClr val="1B4D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Fortalecimiento de la gestión</a:t>
            </a:r>
            <a:endParaRPr lang="es-CO" sz="1100" noProof="0" dirty="0"/>
          </a:p>
        </p:txBody>
      </p:sp>
      <p:sp>
        <p:nvSpPr>
          <p:cNvPr id="19" name="Text 16"/>
          <p:cNvSpPr txBox="1"/>
          <p:nvPr/>
        </p:nvSpPr>
        <p:spPr>
          <a:xfrm>
            <a:off x="6601968" y="2990088"/>
            <a:ext cx="1975104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s-CO" sz="1100" noProof="0" dirty="0">
                <a:solidFill>
                  <a:srgbClr val="1F2A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Mejora continua de todos los procesos.</a:t>
            </a:r>
            <a:endParaRPr lang="es-CO" sz="1100" noProof="0" dirty="0"/>
          </a:p>
        </p:txBody>
      </p:sp>
      <p:sp>
        <p:nvSpPr>
          <p:cNvPr id="20" name="Shape 17"/>
          <p:cNvSpPr/>
          <p:nvPr/>
        </p:nvSpPr>
        <p:spPr>
          <a:xfrm>
            <a:off x="4206240" y="3657600"/>
            <a:ext cx="2194560" cy="932688"/>
          </a:xfrm>
          <a:prstGeom prst="roundRect">
            <a:avLst>
              <a:gd name="adj" fmla="val 9804"/>
            </a:avLst>
          </a:prstGeom>
          <a:solidFill>
            <a:srgbClr val="F1F6EC"/>
          </a:solidFill>
          <a:ln/>
          <a:effectLst>
            <a:outerShdw blurRad="76200" dist="25400" dir="5400000" algn="bl" rotWithShape="0">
              <a:srgbClr val="000000">
                <a:alpha val="15000"/>
              </a:srgbClr>
            </a:outerShdw>
          </a:effectLst>
        </p:spPr>
        <p:txBody>
          <a:bodyPr/>
          <a:lstStyle/>
          <a:p>
            <a:endParaRPr lang="es-CO" sz="1100" noProof="0" dirty="0"/>
          </a:p>
        </p:txBody>
      </p:sp>
      <p:sp>
        <p:nvSpPr>
          <p:cNvPr id="21" name="Text 18"/>
          <p:cNvSpPr txBox="1"/>
          <p:nvPr/>
        </p:nvSpPr>
        <p:spPr>
          <a:xfrm>
            <a:off x="4315968" y="3749040"/>
            <a:ext cx="197510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s-CO" sz="1100" b="1" noProof="0" dirty="0">
                <a:solidFill>
                  <a:srgbClr val="1B4D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Posicionamiento de marca</a:t>
            </a:r>
            <a:endParaRPr lang="es-CO" sz="1100" noProof="0" dirty="0"/>
          </a:p>
        </p:txBody>
      </p:sp>
      <p:sp>
        <p:nvSpPr>
          <p:cNvPr id="22" name="Text 19"/>
          <p:cNvSpPr txBox="1"/>
          <p:nvPr/>
        </p:nvSpPr>
        <p:spPr>
          <a:xfrm>
            <a:off x="4315968" y="4041648"/>
            <a:ext cx="1975104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s-CO" sz="1100" noProof="0" dirty="0">
                <a:solidFill>
                  <a:srgbClr val="1F2A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Dar a conocer la Lotería a nivel nacional.</a:t>
            </a:r>
            <a:endParaRPr lang="es-CO" sz="1100" noProof="0" dirty="0"/>
          </a:p>
        </p:txBody>
      </p:sp>
      <p:sp>
        <p:nvSpPr>
          <p:cNvPr id="23" name="Shape 20"/>
          <p:cNvSpPr/>
          <p:nvPr/>
        </p:nvSpPr>
        <p:spPr>
          <a:xfrm>
            <a:off x="6492240" y="3657600"/>
            <a:ext cx="2194560" cy="932688"/>
          </a:xfrm>
          <a:prstGeom prst="roundRect">
            <a:avLst>
              <a:gd name="adj" fmla="val 9804"/>
            </a:avLst>
          </a:prstGeom>
          <a:solidFill>
            <a:srgbClr val="F1F6EC"/>
          </a:solidFill>
          <a:ln/>
          <a:effectLst>
            <a:outerShdw blurRad="76200" dist="25400" dir="5400000" algn="bl" rotWithShape="0">
              <a:srgbClr val="000000">
                <a:alpha val="15000"/>
              </a:srgbClr>
            </a:outerShdw>
          </a:effectLst>
        </p:spPr>
        <p:txBody>
          <a:bodyPr/>
          <a:lstStyle/>
          <a:p>
            <a:endParaRPr lang="es-CO" sz="1100" noProof="0" dirty="0"/>
          </a:p>
        </p:txBody>
      </p:sp>
      <p:sp>
        <p:nvSpPr>
          <p:cNvPr id="24" name="Text 21"/>
          <p:cNvSpPr txBox="1"/>
          <p:nvPr/>
        </p:nvSpPr>
        <p:spPr>
          <a:xfrm>
            <a:off x="6601968" y="3749040"/>
            <a:ext cx="197510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s-CO" sz="1100" b="1" noProof="0" dirty="0">
                <a:solidFill>
                  <a:srgbClr val="1B4D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Talento humano</a:t>
            </a:r>
            <a:endParaRPr lang="es-CO" sz="1100" noProof="0" dirty="0"/>
          </a:p>
        </p:txBody>
      </p:sp>
      <p:sp>
        <p:nvSpPr>
          <p:cNvPr id="25" name="Text 22"/>
          <p:cNvSpPr txBox="1"/>
          <p:nvPr/>
        </p:nvSpPr>
        <p:spPr>
          <a:xfrm>
            <a:off x="6601968" y="4041648"/>
            <a:ext cx="1975104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s-CO" sz="1100" noProof="0" dirty="0">
                <a:solidFill>
                  <a:srgbClr val="1F2A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Formación, capacitación y condiciones seguras.</a:t>
            </a:r>
            <a:endParaRPr lang="es-CO" sz="1100" noProof="0" dirty="0"/>
          </a:p>
        </p:txBody>
      </p:sp>
      <p:pic>
        <p:nvPicPr>
          <p:cNvPr id="45" name="Image 0" descr="preencoded.png">
            <a:extLst>
              <a:ext uri="{FF2B5EF4-FFF2-40B4-BE49-F238E27FC236}">
                <a16:creationId xmlns:a16="http://schemas.microsoft.com/office/drawing/2014/main" id="{C3CA8583-7EE2-3509-2E01-0ECCA290510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963407" y="-3082125"/>
            <a:ext cx="3132749" cy="362250"/>
          </a:xfrm>
          <a:prstGeom prst="rect">
            <a:avLst/>
          </a:prstGeom>
        </p:spPr>
      </p:pic>
      <p:pic>
        <p:nvPicPr>
          <p:cNvPr id="47" name="Image 1" descr="preencoded.png">
            <a:extLst>
              <a:ext uri="{FF2B5EF4-FFF2-40B4-BE49-F238E27FC236}">
                <a16:creationId xmlns:a16="http://schemas.microsoft.com/office/drawing/2014/main" id="{CFDC3CA7-D812-8BFA-535A-4BD73284B70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98900" y="-2985277"/>
            <a:ext cx="816853" cy="321321"/>
          </a:xfrm>
          <a:prstGeom prst="rect">
            <a:avLst/>
          </a:prstGeom>
        </p:spPr>
      </p:pic>
      <p:pic>
        <p:nvPicPr>
          <p:cNvPr id="49" name="Image 4" descr="preencoded.png">
            <a:extLst>
              <a:ext uri="{FF2B5EF4-FFF2-40B4-BE49-F238E27FC236}">
                <a16:creationId xmlns:a16="http://schemas.microsoft.com/office/drawing/2014/main" id="{DA57E704-7CFB-49E0-0135-157C3A1A938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-566927" y="4543243"/>
            <a:ext cx="1953767" cy="542048"/>
          </a:xfrm>
          <a:prstGeom prst="rect">
            <a:avLst/>
          </a:prstGeom>
        </p:spPr>
      </p:pic>
      <p:pic>
        <p:nvPicPr>
          <p:cNvPr id="51" name="Image 5" descr="preencoded.png">
            <a:extLst>
              <a:ext uri="{FF2B5EF4-FFF2-40B4-BE49-F238E27FC236}">
                <a16:creationId xmlns:a16="http://schemas.microsoft.com/office/drawing/2014/main" id="{52C3434D-A075-B6F4-44AE-7A615292883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00800" y="4709160"/>
            <a:ext cx="2692251" cy="376131"/>
          </a:xfrm>
          <a:prstGeom prst="rect">
            <a:avLst/>
          </a:prstGeom>
        </p:spPr>
      </p:pic>
      <p:pic>
        <p:nvPicPr>
          <p:cNvPr id="53" name="Image 0" descr="preencoded.png">
            <a:extLst>
              <a:ext uri="{FF2B5EF4-FFF2-40B4-BE49-F238E27FC236}">
                <a16:creationId xmlns:a16="http://schemas.microsoft.com/office/drawing/2014/main" id="{B011CD91-58C4-8DF9-A216-3A0FD8056AF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-1"/>
            <a:ext cx="9144000" cy="1054299"/>
          </a:xfrm>
          <a:prstGeom prst="rect">
            <a:avLst/>
          </a:prstGeom>
        </p:spPr>
      </p:pic>
      <p:pic>
        <p:nvPicPr>
          <p:cNvPr id="55" name="Image 1" descr="preencoded.png">
            <a:extLst>
              <a:ext uri="{FF2B5EF4-FFF2-40B4-BE49-F238E27FC236}">
                <a16:creationId xmlns:a16="http://schemas.microsoft.com/office/drawing/2014/main" id="{4FEB68B5-9F34-5861-971F-8004AD2EFE3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13036" y="24230"/>
            <a:ext cx="2106664" cy="828686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27432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s-CO" sz="3000" b="1" noProof="0" dirty="0">
                <a:solidFill>
                  <a:srgbClr val="1B4D2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Resultados de la gestión 2025</a:t>
            </a:r>
            <a:endParaRPr lang="es-CO" sz="3000" noProof="0" dirty="0"/>
          </a:p>
        </p:txBody>
      </p:sp>
      <p:sp>
        <p:nvSpPr>
          <p:cNvPr id="3" name="Text 1"/>
          <p:cNvSpPr txBox="1"/>
          <p:nvPr/>
        </p:nvSpPr>
        <p:spPr>
          <a:xfrm>
            <a:off x="220980" y="975547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s-CO" sz="1300" b="1" noProof="0" dirty="0">
                <a:solidFill>
                  <a:srgbClr val="5B6B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Ejecución alineada con el Plan Estratégico Institucional 2024–2027</a:t>
            </a:r>
            <a:endParaRPr lang="es-CO" sz="1300" b="1" noProof="0" dirty="0"/>
          </a:p>
        </p:txBody>
      </p:sp>
      <p:sp>
        <p:nvSpPr>
          <p:cNvPr id="4" name="Shape 2"/>
          <p:cNvSpPr/>
          <p:nvPr/>
        </p:nvSpPr>
        <p:spPr>
          <a:xfrm>
            <a:off x="457200" y="1371600"/>
            <a:ext cx="3566160" cy="1005840"/>
          </a:xfrm>
          <a:prstGeom prst="roundRect">
            <a:avLst>
              <a:gd name="adj" fmla="val 9091"/>
            </a:avLst>
          </a:prstGeom>
          <a:solidFill>
            <a:srgbClr val="1B4D2B"/>
          </a:solidFill>
          <a:ln/>
          <a:effectLst>
            <a:outerShdw blurRad="76200" dist="25400" dir="5400000" algn="bl" rotWithShape="0">
              <a:srgbClr val="000000">
                <a:alpha val="15000"/>
              </a:srgbClr>
            </a:outerShdw>
          </a:effectLst>
        </p:spPr>
        <p:txBody>
          <a:bodyPr/>
          <a:lstStyle/>
          <a:p>
            <a:endParaRPr lang="es-CO" noProof="0" dirty="0"/>
          </a:p>
        </p:txBody>
      </p:sp>
      <p:sp>
        <p:nvSpPr>
          <p:cNvPr id="5" name="Text 3"/>
          <p:cNvSpPr txBox="1"/>
          <p:nvPr/>
        </p:nvSpPr>
        <p:spPr>
          <a:xfrm>
            <a:off x="640080" y="1463040"/>
            <a:ext cx="32004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s-CO" sz="2800" b="1" noProof="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99%</a:t>
            </a:r>
            <a:endParaRPr lang="es-CO" sz="2800" noProof="0" dirty="0"/>
          </a:p>
        </p:txBody>
      </p:sp>
      <p:sp>
        <p:nvSpPr>
          <p:cNvPr id="6" name="Text 4"/>
          <p:cNvSpPr txBox="1"/>
          <p:nvPr/>
        </p:nvSpPr>
        <p:spPr>
          <a:xfrm>
            <a:off x="640080" y="1993392"/>
            <a:ext cx="3200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s-CO" sz="1200" noProof="0" dirty="0">
                <a:solidFill>
                  <a:srgbClr val="DDEBD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 cumplimiento del Plan de Acción 2025</a:t>
            </a:r>
            <a:endParaRPr lang="es-CO" sz="1200" noProof="0" dirty="0"/>
          </a:p>
        </p:txBody>
      </p:sp>
      <p:sp>
        <p:nvSpPr>
          <p:cNvPr id="7" name="Shape 5"/>
          <p:cNvSpPr/>
          <p:nvPr/>
        </p:nvSpPr>
        <p:spPr>
          <a:xfrm>
            <a:off x="457200" y="2514600"/>
            <a:ext cx="3566160" cy="1005840"/>
          </a:xfrm>
          <a:prstGeom prst="roundRect">
            <a:avLst>
              <a:gd name="adj" fmla="val 9091"/>
            </a:avLst>
          </a:prstGeom>
          <a:solidFill>
            <a:srgbClr val="F1F6EC"/>
          </a:solidFill>
          <a:ln/>
          <a:effectLst>
            <a:outerShdw blurRad="76200" dist="25400" dir="5400000" algn="bl" rotWithShape="0">
              <a:srgbClr val="000000">
                <a:alpha val="15000"/>
              </a:srgbClr>
            </a:outerShdw>
          </a:effectLst>
        </p:spPr>
        <p:txBody>
          <a:bodyPr/>
          <a:lstStyle/>
          <a:p>
            <a:endParaRPr lang="es-CO" noProof="0" dirty="0"/>
          </a:p>
        </p:txBody>
      </p:sp>
      <p:sp>
        <p:nvSpPr>
          <p:cNvPr id="8" name="Text 6"/>
          <p:cNvSpPr txBox="1"/>
          <p:nvPr/>
        </p:nvSpPr>
        <p:spPr>
          <a:xfrm>
            <a:off x="640080" y="2606040"/>
            <a:ext cx="32004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s-CO" sz="2800" b="1" noProof="0" dirty="0">
                <a:solidFill>
                  <a:srgbClr val="1B4D2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$22.151 M</a:t>
            </a:r>
            <a:endParaRPr lang="es-CO" sz="2800" noProof="0" dirty="0"/>
          </a:p>
        </p:txBody>
      </p:sp>
      <p:sp>
        <p:nvSpPr>
          <p:cNvPr id="9" name="Text 7"/>
          <p:cNvSpPr txBox="1"/>
          <p:nvPr/>
        </p:nvSpPr>
        <p:spPr>
          <a:xfrm>
            <a:off x="640080" y="3136392"/>
            <a:ext cx="3200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s-CO" sz="1200" noProof="0" dirty="0">
                <a:solidFill>
                  <a:srgbClr val="1F2A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 ventas totales durante 2025</a:t>
            </a:r>
            <a:endParaRPr lang="es-CO" sz="1200" noProof="0" dirty="0"/>
          </a:p>
        </p:txBody>
      </p:sp>
      <p:sp>
        <p:nvSpPr>
          <p:cNvPr id="10" name="Shape 8"/>
          <p:cNvSpPr/>
          <p:nvPr/>
        </p:nvSpPr>
        <p:spPr>
          <a:xfrm>
            <a:off x="457200" y="3657600"/>
            <a:ext cx="3566160" cy="1005840"/>
          </a:xfrm>
          <a:prstGeom prst="roundRect">
            <a:avLst>
              <a:gd name="adj" fmla="val 9091"/>
            </a:avLst>
          </a:prstGeom>
          <a:solidFill>
            <a:srgbClr val="F1F6EC"/>
          </a:solidFill>
          <a:ln/>
          <a:effectLst>
            <a:outerShdw blurRad="76200" dist="25400" dir="5400000" algn="bl" rotWithShape="0">
              <a:srgbClr val="000000">
                <a:alpha val="15000"/>
              </a:srgbClr>
            </a:outerShdw>
          </a:effectLst>
        </p:spPr>
        <p:txBody>
          <a:bodyPr/>
          <a:lstStyle/>
          <a:p>
            <a:endParaRPr lang="es-CO" noProof="0" dirty="0"/>
          </a:p>
        </p:txBody>
      </p:sp>
      <p:sp>
        <p:nvSpPr>
          <p:cNvPr id="11" name="Text 9"/>
          <p:cNvSpPr txBox="1"/>
          <p:nvPr/>
        </p:nvSpPr>
        <p:spPr>
          <a:xfrm>
            <a:off x="640080" y="3749040"/>
            <a:ext cx="32004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s-CO" sz="2800" b="1" noProof="0" dirty="0">
                <a:solidFill>
                  <a:srgbClr val="1B4D2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+4,42%</a:t>
            </a:r>
            <a:endParaRPr lang="es-CO" sz="2800" noProof="0" dirty="0"/>
          </a:p>
        </p:txBody>
      </p:sp>
      <p:sp>
        <p:nvSpPr>
          <p:cNvPr id="12" name="Text 10"/>
          <p:cNvSpPr txBox="1"/>
          <p:nvPr/>
        </p:nvSpPr>
        <p:spPr>
          <a:xfrm>
            <a:off x="640080" y="4279392"/>
            <a:ext cx="3200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s-CO" sz="1200" noProof="0" dirty="0">
                <a:solidFill>
                  <a:srgbClr val="1F2A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frente a 2024 ($21.213 M)</a:t>
            </a:r>
            <a:endParaRPr lang="es-CO" sz="1200" noProof="0" dirty="0"/>
          </a:p>
        </p:txBody>
      </p:sp>
      <p:graphicFrame>
        <p:nvGraphicFramePr>
          <p:cNvPr id="13" name="Chart 0"/>
          <p:cNvGraphicFramePr/>
          <p:nvPr>
            <p:extLst>
              <p:ext uri="{D42A27DB-BD31-4B8C-83A1-F6EECF244321}">
                <p14:modId xmlns:p14="http://schemas.microsoft.com/office/powerpoint/2010/main" val="685043472"/>
              </p:ext>
            </p:extLst>
          </p:nvPr>
        </p:nvGraphicFramePr>
        <p:xfrm>
          <a:off x="4389120" y="1280160"/>
          <a:ext cx="4297680" cy="33832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15" name="Image 4" descr="preencoded.png">
            <a:extLst>
              <a:ext uri="{FF2B5EF4-FFF2-40B4-BE49-F238E27FC236}">
                <a16:creationId xmlns:a16="http://schemas.microsoft.com/office/drawing/2014/main" id="{96A80CA7-2D41-D4B2-2194-BF8F7E9C255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752581" y="4581144"/>
            <a:ext cx="2194559" cy="542048"/>
          </a:xfrm>
          <a:prstGeom prst="rect">
            <a:avLst/>
          </a:prstGeom>
        </p:spPr>
      </p:pic>
      <p:pic>
        <p:nvPicPr>
          <p:cNvPr id="17" name="Image 5" descr="preencoded.png">
            <a:extLst>
              <a:ext uri="{FF2B5EF4-FFF2-40B4-BE49-F238E27FC236}">
                <a16:creationId xmlns:a16="http://schemas.microsoft.com/office/drawing/2014/main" id="{860DC2C4-CE02-6F6A-990A-E802B070E6E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00800" y="4709160"/>
            <a:ext cx="2692251" cy="376131"/>
          </a:xfrm>
          <a:prstGeom prst="rect">
            <a:avLst/>
          </a:prstGeom>
        </p:spPr>
      </p:pic>
      <p:pic>
        <p:nvPicPr>
          <p:cNvPr id="19" name="Image 0" descr="preencoded.png">
            <a:extLst>
              <a:ext uri="{FF2B5EF4-FFF2-40B4-BE49-F238E27FC236}">
                <a16:creationId xmlns:a16="http://schemas.microsoft.com/office/drawing/2014/main" id="{3BF4D2C1-5F1F-4EEA-E803-BC24E0CDCAC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1054299"/>
          </a:xfrm>
          <a:prstGeom prst="rect">
            <a:avLst/>
          </a:prstGeom>
        </p:spPr>
      </p:pic>
      <p:pic>
        <p:nvPicPr>
          <p:cNvPr id="21" name="Image 1" descr="preencoded.png">
            <a:extLst>
              <a:ext uri="{FF2B5EF4-FFF2-40B4-BE49-F238E27FC236}">
                <a16:creationId xmlns:a16="http://schemas.microsoft.com/office/drawing/2014/main" id="{7276BC97-9E9D-4E3B-049D-3ADD421DD1F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13036" y="24230"/>
            <a:ext cx="2106664" cy="828686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27432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s-CO" sz="3000" b="1" noProof="0" dirty="0">
                <a:solidFill>
                  <a:srgbClr val="1B4D2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Transferencias a la salud</a:t>
            </a:r>
            <a:endParaRPr lang="es-CO" sz="3000" noProof="0" dirty="0"/>
          </a:p>
        </p:txBody>
      </p:sp>
      <p:sp>
        <p:nvSpPr>
          <p:cNvPr id="3" name="Shape 1"/>
          <p:cNvSpPr/>
          <p:nvPr/>
        </p:nvSpPr>
        <p:spPr>
          <a:xfrm>
            <a:off x="380998" y="931517"/>
            <a:ext cx="3627120" cy="1277422"/>
          </a:xfrm>
          <a:prstGeom prst="roundRect">
            <a:avLst>
              <a:gd name="adj" fmla="val 6897"/>
            </a:avLst>
          </a:prstGeom>
          <a:solidFill>
            <a:srgbClr val="1B4D2B"/>
          </a:solidFill>
          <a:ln/>
          <a:effectLst>
            <a:outerShdw blurRad="76200" dist="25400" dir="5400000" algn="bl" rotWithShape="0">
              <a:srgbClr val="000000">
                <a:alpha val="15000"/>
              </a:srgbClr>
            </a:outerShdw>
          </a:effectLst>
        </p:spPr>
        <p:txBody>
          <a:bodyPr/>
          <a:lstStyle/>
          <a:p>
            <a:endParaRPr lang="es-CO" noProof="0" dirty="0"/>
          </a:p>
        </p:txBody>
      </p:sp>
      <p:sp>
        <p:nvSpPr>
          <p:cNvPr id="4" name="Text 2"/>
          <p:cNvSpPr txBox="1"/>
          <p:nvPr/>
        </p:nvSpPr>
        <p:spPr>
          <a:xfrm>
            <a:off x="563878" y="1022957"/>
            <a:ext cx="3255108" cy="4845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s-CO" sz="2800" b="1" noProof="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$15.846,700.630 M</a:t>
            </a:r>
            <a:endParaRPr lang="es-CO" sz="2800" noProof="0" dirty="0"/>
          </a:p>
        </p:txBody>
      </p:sp>
      <p:sp>
        <p:nvSpPr>
          <p:cNvPr id="5" name="Text 3"/>
          <p:cNvSpPr txBox="1"/>
          <p:nvPr/>
        </p:nvSpPr>
        <p:spPr>
          <a:xfrm>
            <a:off x="563878" y="1571597"/>
            <a:ext cx="3255108" cy="6166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s-CO" sz="1200" noProof="0" dirty="0">
                <a:solidFill>
                  <a:srgbClr val="DDEBD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Girados al sector salud en 2025, en promedio $1.320 M al mes y sin interrupciones en el flujo de recursos.</a:t>
            </a:r>
            <a:endParaRPr lang="es-CO" sz="1200" noProof="0" dirty="0"/>
          </a:p>
        </p:txBody>
      </p:sp>
      <p:sp>
        <p:nvSpPr>
          <p:cNvPr id="6" name="Text 4"/>
          <p:cNvSpPr txBox="1"/>
          <p:nvPr/>
        </p:nvSpPr>
        <p:spPr>
          <a:xfrm>
            <a:off x="457200" y="2354580"/>
            <a:ext cx="3566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s-CO" sz="1400" b="1" noProof="0" dirty="0">
                <a:solidFill>
                  <a:srgbClr val="4C9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Principales fuentes</a:t>
            </a:r>
            <a:endParaRPr lang="es-CO" sz="1400" noProof="0" dirty="0"/>
          </a:p>
        </p:txBody>
      </p:sp>
      <p:sp>
        <p:nvSpPr>
          <p:cNvPr id="7" name="Text 5"/>
          <p:cNvSpPr txBox="1"/>
          <p:nvPr/>
        </p:nvSpPr>
        <p:spPr>
          <a:xfrm>
            <a:off x="457200" y="2674620"/>
            <a:ext cx="24688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s-CO" sz="1200" noProof="0" dirty="0">
                <a:solidFill>
                  <a:srgbClr val="1F2A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Apuestas permanentes (12% - 75%)</a:t>
            </a:r>
            <a:endParaRPr lang="es-CO" sz="1200" noProof="0" dirty="0"/>
          </a:p>
        </p:txBody>
      </p:sp>
      <p:sp>
        <p:nvSpPr>
          <p:cNvPr id="8" name="Text 6"/>
          <p:cNvSpPr txBox="1"/>
          <p:nvPr/>
        </p:nvSpPr>
        <p:spPr>
          <a:xfrm>
            <a:off x="2743200" y="2674620"/>
            <a:ext cx="1280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s-CO" sz="1200" b="1" noProof="0" dirty="0">
                <a:solidFill>
                  <a:srgbClr val="1B4D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$7.279.155.677. M</a:t>
            </a:r>
            <a:endParaRPr lang="es-CO" sz="1200" noProof="0" dirty="0"/>
          </a:p>
        </p:txBody>
      </p:sp>
      <p:sp>
        <p:nvSpPr>
          <p:cNvPr id="9" name="Text 7"/>
          <p:cNvSpPr txBox="1"/>
          <p:nvPr/>
        </p:nvSpPr>
        <p:spPr>
          <a:xfrm>
            <a:off x="457200" y="2994660"/>
            <a:ext cx="24688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s-CO" sz="1200" noProof="0" dirty="0">
                <a:solidFill>
                  <a:srgbClr val="1F2A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Lotería ordinaria 12%</a:t>
            </a:r>
            <a:endParaRPr lang="es-CO" sz="1200" noProof="0" dirty="0"/>
          </a:p>
        </p:txBody>
      </p:sp>
      <p:sp>
        <p:nvSpPr>
          <p:cNvPr id="10" name="Text 8"/>
          <p:cNvSpPr txBox="1"/>
          <p:nvPr/>
        </p:nvSpPr>
        <p:spPr>
          <a:xfrm>
            <a:off x="2743200" y="2994660"/>
            <a:ext cx="1280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s-CO" sz="1200" b="1" noProof="0" dirty="0">
                <a:solidFill>
                  <a:srgbClr val="1B4D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$2.643.851.480 M</a:t>
            </a:r>
            <a:endParaRPr lang="es-CO" sz="1200" noProof="0" dirty="0"/>
          </a:p>
        </p:txBody>
      </p:sp>
      <p:sp>
        <p:nvSpPr>
          <p:cNvPr id="11" name="Text 9"/>
          <p:cNvSpPr txBox="1"/>
          <p:nvPr/>
        </p:nvSpPr>
        <p:spPr>
          <a:xfrm>
            <a:off x="457200" y="3314700"/>
            <a:ext cx="24688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s-CO" sz="1200" noProof="0" dirty="0">
                <a:solidFill>
                  <a:srgbClr val="1F2A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Impuesto 17% lotería</a:t>
            </a:r>
            <a:endParaRPr lang="es-CO" sz="1200" noProof="0" dirty="0"/>
          </a:p>
        </p:txBody>
      </p:sp>
      <p:sp>
        <p:nvSpPr>
          <p:cNvPr id="12" name="Text 10"/>
          <p:cNvSpPr txBox="1"/>
          <p:nvPr/>
        </p:nvSpPr>
        <p:spPr>
          <a:xfrm>
            <a:off x="2743200" y="3314700"/>
            <a:ext cx="1280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s-CO" sz="1200" b="1" noProof="0" dirty="0">
                <a:solidFill>
                  <a:srgbClr val="1B4D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$1.829.266.313 M</a:t>
            </a:r>
            <a:endParaRPr lang="es-CO" sz="1200" noProof="0" dirty="0"/>
          </a:p>
        </p:txBody>
      </p:sp>
      <p:sp>
        <p:nvSpPr>
          <p:cNvPr id="13" name="Text 11"/>
          <p:cNvSpPr txBox="1"/>
          <p:nvPr/>
        </p:nvSpPr>
        <p:spPr>
          <a:xfrm>
            <a:off x="457200" y="3634740"/>
            <a:ext cx="24688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s-CO" sz="1200" noProof="0" dirty="0">
                <a:solidFill>
                  <a:srgbClr val="1F2A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Impuestos foráneos</a:t>
            </a:r>
            <a:endParaRPr lang="es-CO" sz="1200" noProof="0" dirty="0"/>
          </a:p>
        </p:txBody>
      </p:sp>
      <p:sp>
        <p:nvSpPr>
          <p:cNvPr id="14" name="Text 12"/>
          <p:cNvSpPr txBox="1"/>
          <p:nvPr/>
        </p:nvSpPr>
        <p:spPr>
          <a:xfrm>
            <a:off x="2743200" y="3634740"/>
            <a:ext cx="1280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s-CO" sz="1200" b="1" noProof="0" dirty="0">
                <a:solidFill>
                  <a:srgbClr val="1B4D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$1.310.781.775 M</a:t>
            </a:r>
            <a:endParaRPr lang="es-CO" sz="1200" noProof="0" dirty="0"/>
          </a:p>
        </p:txBody>
      </p:sp>
      <p:sp>
        <p:nvSpPr>
          <p:cNvPr id="15" name="Text 13"/>
          <p:cNvSpPr txBox="1"/>
          <p:nvPr/>
        </p:nvSpPr>
        <p:spPr>
          <a:xfrm>
            <a:off x="457200" y="3954780"/>
            <a:ext cx="24688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s-CO" sz="1200" noProof="0" dirty="0">
                <a:solidFill>
                  <a:srgbClr val="1F2A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Premios no reclamados</a:t>
            </a:r>
            <a:endParaRPr lang="es-CO" sz="1200" noProof="0" dirty="0"/>
          </a:p>
        </p:txBody>
      </p:sp>
      <p:sp>
        <p:nvSpPr>
          <p:cNvPr id="16" name="Text 14"/>
          <p:cNvSpPr txBox="1"/>
          <p:nvPr/>
        </p:nvSpPr>
        <p:spPr>
          <a:xfrm>
            <a:off x="2743200" y="3954780"/>
            <a:ext cx="1280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s-CO" sz="1200" b="1" noProof="0" dirty="0">
                <a:solidFill>
                  <a:srgbClr val="1B4D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$1.655.268.713 M</a:t>
            </a:r>
            <a:endParaRPr lang="es-CO" sz="1200" noProof="0" dirty="0"/>
          </a:p>
        </p:txBody>
      </p:sp>
      <p:graphicFrame>
        <p:nvGraphicFramePr>
          <p:cNvPr id="17" name="Chart 0"/>
          <p:cNvGraphicFramePr/>
          <p:nvPr>
            <p:extLst>
              <p:ext uri="{D42A27DB-BD31-4B8C-83A1-F6EECF244321}">
                <p14:modId xmlns:p14="http://schemas.microsoft.com/office/powerpoint/2010/main" val="3078395508"/>
              </p:ext>
            </p:extLst>
          </p:nvPr>
        </p:nvGraphicFramePr>
        <p:xfrm>
          <a:off x="4297680" y="1188720"/>
          <a:ext cx="4389120" cy="34747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19" name="Image 4" descr="preencoded.png">
            <a:extLst>
              <a:ext uri="{FF2B5EF4-FFF2-40B4-BE49-F238E27FC236}">
                <a16:creationId xmlns:a16="http://schemas.microsoft.com/office/drawing/2014/main" id="{ABAE608C-4681-4510-EEB3-BEA0DECF69C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813561" y="4229100"/>
            <a:ext cx="2194559" cy="542048"/>
          </a:xfrm>
          <a:prstGeom prst="rect">
            <a:avLst/>
          </a:prstGeom>
        </p:spPr>
      </p:pic>
      <p:pic>
        <p:nvPicPr>
          <p:cNvPr id="21" name="Image 5" descr="preencoded.png">
            <a:extLst>
              <a:ext uri="{FF2B5EF4-FFF2-40B4-BE49-F238E27FC236}">
                <a16:creationId xmlns:a16="http://schemas.microsoft.com/office/drawing/2014/main" id="{C42D6862-DD63-AC1B-7D82-181C57B6EA4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00800" y="4709160"/>
            <a:ext cx="2692251" cy="376131"/>
          </a:xfrm>
          <a:prstGeom prst="rect">
            <a:avLst/>
          </a:prstGeom>
        </p:spPr>
      </p:pic>
      <p:pic>
        <p:nvPicPr>
          <p:cNvPr id="23" name="Image 0" descr="preencoded.png">
            <a:extLst>
              <a:ext uri="{FF2B5EF4-FFF2-40B4-BE49-F238E27FC236}">
                <a16:creationId xmlns:a16="http://schemas.microsoft.com/office/drawing/2014/main" id="{5C10D373-BCAC-1F00-9FF6-3D12685F925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-1"/>
            <a:ext cx="9144000" cy="1054299"/>
          </a:xfrm>
          <a:prstGeom prst="rect">
            <a:avLst/>
          </a:prstGeom>
        </p:spPr>
      </p:pic>
      <p:pic>
        <p:nvPicPr>
          <p:cNvPr id="25" name="Image 1" descr="preencoded.png">
            <a:extLst>
              <a:ext uri="{FF2B5EF4-FFF2-40B4-BE49-F238E27FC236}">
                <a16:creationId xmlns:a16="http://schemas.microsoft.com/office/drawing/2014/main" id="{CBAD01E7-947F-F2C2-B4CA-ACFAAF9B439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13036" y="24230"/>
            <a:ext cx="2106664" cy="828686"/>
          </a:xfrm>
          <a:prstGeom prst="rect">
            <a:avLst/>
          </a:prstGeom>
        </p:spPr>
      </p:pic>
      <p:sp>
        <p:nvSpPr>
          <p:cNvPr id="18" name="CuadroTexto 17">
            <a:extLst>
              <a:ext uri="{FF2B5EF4-FFF2-40B4-BE49-F238E27FC236}">
                <a16:creationId xmlns:a16="http://schemas.microsoft.com/office/drawing/2014/main" id="{D0ACE31C-65C9-6C22-6F86-BFA7C76C7CED}"/>
              </a:ext>
            </a:extLst>
          </p:cNvPr>
          <p:cNvSpPr txBox="1"/>
          <p:nvPr/>
        </p:nvSpPr>
        <p:spPr>
          <a:xfrm>
            <a:off x="396240" y="4274820"/>
            <a:ext cx="205739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1200" noProof="0" dirty="0"/>
              <a:t>Extra de Colombia 12% - 17%</a:t>
            </a:r>
          </a:p>
        </p:txBody>
      </p:sp>
      <p:sp>
        <p:nvSpPr>
          <p:cNvPr id="22" name="Text 14">
            <a:extLst>
              <a:ext uri="{FF2B5EF4-FFF2-40B4-BE49-F238E27FC236}">
                <a16:creationId xmlns:a16="http://schemas.microsoft.com/office/drawing/2014/main" id="{BDDE1B5B-D6B1-C54B-BBAD-8FB3F8FFFE1A}"/>
              </a:ext>
            </a:extLst>
          </p:cNvPr>
          <p:cNvSpPr txBox="1"/>
          <p:nvPr/>
        </p:nvSpPr>
        <p:spPr>
          <a:xfrm>
            <a:off x="2735578" y="4277499"/>
            <a:ext cx="1280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s-CO" sz="1200" b="1" noProof="0" dirty="0">
                <a:solidFill>
                  <a:srgbClr val="1B4D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$1.123.827.792 M</a:t>
            </a:r>
            <a:endParaRPr lang="es-CO" sz="1200" noProof="0" dirty="0"/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F51EFF39-FB0E-38E2-F2C6-D585FB4BE3FB}"/>
              </a:ext>
            </a:extLst>
          </p:cNvPr>
          <p:cNvSpPr txBox="1"/>
          <p:nvPr/>
        </p:nvSpPr>
        <p:spPr>
          <a:xfrm>
            <a:off x="396240" y="4597539"/>
            <a:ext cx="17145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1200" noProof="0" dirty="0"/>
              <a:t>Rifas y Promocionales</a:t>
            </a:r>
          </a:p>
        </p:txBody>
      </p:sp>
      <p:sp>
        <p:nvSpPr>
          <p:cNvPr id="26" name="Text 14">
            <a:extLst>
              <a:ext uri="{FF2B5EF4-FFF2-40B4-BE49-F238E27FC236}">
                <a16:creationId xmlns:a16="http://schemas.microsoft.com/office/drawing/2014/main" id="{630B921F-456E-9DEB-1F0C-1AB76EC284D8}"/>
              </a:ext>
            </a:extLst>
          </p:cNvPr>
          <p:cNvSpPr txBox="1"/>
          <p:nvPr/>
        </p:nvSpPr>
        <p:spPr>
          <a:xfrm>
            <a:off x="2743200" y="4551819"/>
            <a:ext cx="1280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s-CO" sz="1200" b="1" noProof="0" dirty="0">
                <a:solidFill>
                  <a:srgbClr val="1B4D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$4.548.880 M</a:t>
            </a:r>
            <a:endParaRPr lang="es-CO" sz="1200" noProof="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347472" y="53360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s-CO" sz="3000" b="1" noProof="0" dirty="0">
                <a:solidFill>
                  <a:srgbClr val="1B4D2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Plan de premios y respaldo financiero</a:t>
            </a:r>
            <a:endParaRPr lang="es-CO" sz="3000" noProof="0" dirty="0"/>
          </a:p>
        </p:txBody>
      </p:sp>
      <p:graphicFrame>
        <p:nvGraphicFramePr>
          <p:cNvPr id="3" name="Chart 0"/>
          <p:cNvGraphicFramePr/>
          <p:nvPr>
            <p:extLst>
              <p:ext uri="{D42A27DB-BD31-4B8C-83A1-F6EECF244321}">
                <p14:modId xmlns:p14="http://schemas.microsoft.com/office/powerpoint/2010/main" val="1045221690"/>
              </p:ext>
            </p:extLst>
          </p:nvPr>
        </p:nvGraphicFramePr>
        <p:xfrm>
          <a:off x="457200" y="1097280"/>
          <a:ext cx="3566160" cy="26517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Text 1"/>
          <p:cNvSpPr txBox="1"/>
          <p:nvPr/>
        </p:nvSpPr>
        <p:spPr>
          <a:xfrm>
            <a:off x="4297680" y="1097280"/>
            <a:ext cx="4389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s-CO" sz="1400" b="1" noProof="0" dirty="0">
                <a:solidFill>
                  <a:srgbClr val="4C9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Cayó el premio mayor en 4 ocasiones</a:t>
            </a:r>
            <a:endParaRPr lang="es-CO" sz="1400" noProof="0" dirty="0"/>
          </a:p>
        </p:txBody>
      </p:sp>
      <p:sp>
        <p:nvSpPr>
          <p:cNvPr id="5" name="Shape 2"/>
          <p:cNvSpPr/>
          <p:nvPr/>
        </p:nvSpPr>
        <p:spPr>
          <a:xfrm>
            <a:off x="4297680" y="1463040"/>
            <a:ext cx="4389120" cy="493776"/>
          </a:xfrm>
          <a:prstGeom prst="roundRect">
            <a:avLst>
              <a:gd name="adj" fmla="val 18519"/>
            </a:avLst>
          </a:prstGeom>
          <a:solidFill>
            <a:srgbClr val="F1F6EC"/>
          </a:solidFill>
          <a:ln/>
          <a:effectLst>
            <a:outerShdw blurRad="76200" dist="25400" dir="5400000" algn="bl" rotWithShape="0">
              <a:srgbClr val="000000">
                <a:alpha val="15000"/>
              </a:srgbClr>
            </a:outerShdw>
          </a:effectLst>
        </p:spPr>
        <p:txBody>
          <a:bodyPr/>
          <a:lstStyle/>
          <a:p>
            <a:endParaRPr lang="es-CO" noProof="0" dirty="0"/>
          </a:p>
        </p:txBody>
      </p:sp>
      <p:sp>
        <p:nvSpPr>
          <p:cNvPr id="6" name="Text 3"/>
          <p:cNvSpPr txBox="1"/>
          <p:nvPr/>
        </p:nvSpPr>
        <p:spPr>
          <a:xfrm>
            <a:off x="4434840" y="1463040"/>
            <a:ext cx="173736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s-CO" sz="1200" b="1" noProof="0" dirty="0">
                <a:solidFill>
                  <a:srgbClr val="1B4D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Sorteo 2951 · 13 feb</a:t>
            </a:r>
            <a:endParaRPr lang="es-CO" sz="1200" noProof="0" dirty="0"/>
          </a:p>
        </p:txBody>
      </p:sp>
      <p:sp>
        <p:nvSpPr>
          <p:cNvPr id="7" name="Text 4"/>
          <p:cNvSpPr txBox="1"/>
          <p:nvPr/>
        </p:nvSpPr>
        <p:spPr>
          <a:xfrm>
            <a:off x="6126480" y="1463040"/>
            <a:ext cx="146304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s-CO" sz="1100" noProof="0" dirty="0">
                <a:solidFill>
                  <a:srgbClr val="1F2A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Premio mayor completo</a:t>
            </a:r>
            <a:endParaRPr lang="es-CO" sz="1100" noProof="0" dirty="0"/>
          </a:p>
        </p:txBody>
      </p:sp>
      <p:sp>
        <p:nvSpPr>
          <p:cNvPr id="8" name="Text 5"/>
          <p:cNvSpPr txBox="1"/>
          <p:nvPr/>
        </p:nvSpPr>
        <p:spPr>
          <a:xfrm>
            <a:off x="7498080" y="1463040"/>
            <a:ext cx="105156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s-CO" sz="1300" b="1" noProof="0" dirty="0">
                <a:solidFill>
                  <a:srgbClr val="F29A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$2.000 M</a:t>
            </a:r>
            <a:endParaRPr lang="es-CO" sz="1300" noProof="0" dirty="0"/>
          </a:p>
        </p:txBody>
      </p:sp>
      <p:sp>
        <p:nvSpPr>
          <p:cNvPr id="9" name="Shape 6"/>
          <p:cNvSpPr/>
          <p:nvPr/>
        </p:nvSpPr>
        <p:spPr>
          <a:xfrm>
            <a:off x="4297680" y="2029968"/>
            <a:ext cx="4389120" cy="493776"/>
          </a:xfrm>
          <a:prstGeom prst="roundRect">
            <a:avLst>
              <a:gd name="adj" fmla="val 18519"/>
            </a:avLst>
          </a:prstGeom>
          <a:solidFill>
            <a:srgbClr val="F1F6EC"/>
          </a:solidFill>
          <a:ln/>
          <a:effectLst>
            <a:outerShdw blurRad="76200" dist="25400" dir="5400000" algn="bl" rotWithShape="0">
              <a:srgbClr val="000000">
                <a:alpha val="15000"/>
              </a:srgbClr>
            </a:outerShdw>
          </a:effectLst>
        </p:spPr>
        <p:txBody>
          <a:bodyPr/>
          <a:lstStyle/>
          <a:p>
            <a:endParaRPr lang="es-CO" noProof="0" dirty="0"/>
          </a:p>
        </p:txBody>
      </p:sp>
      <p:sp>
        <p:nvSpPr>
          <p:cNvPr id="10" name="Text 7"/>
          <p:cNvSpPr txBox="1"/>
          <p:nvPr/>
        </p:nvSpPr>
        <p:spPr>
          <a:xfrm>
            <a:off x="4434840" y="2029968"/>
            <a:ext cx="173736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s-CO" sz="1200" b="1" noProof="0" dirty="0">
                <a:solidFill>
                  <a:srgbClr val="1B4D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Sorteo 2968 · 19 jun</a:t>
            </a:r>
            <a:endParaRPr lang="es-CO" sz="1200" noProof="0" dirty="0"/>
          </a:p>
        </p:txBody>
      </p:sp>
      <p:sp>
        <p:nvSpPr>
          <p:cNvPr id="11" name="Text 8"/>
          <p:cNvSpPr txBox="1"/>
          <p:nvPr/>
        </p:nvSpPr>
        <p:spPr>
          <a:xfrm>
            <a:off x="6126480" y="2029968"/>
            <a:ext cx="146304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s-CO" sz="1100" noProof="0" dirty="0">
                <a:solidFill>
                  <a:srgbClr val="1F2A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Una fracción</a:t>
            </a:r>
            <a:endParaRPr lang="es-CO" sz="1100" noProof="0" dirty="0"/>
          </a:p>
        </p:txBody>
      </p:sp>
      <p:sp>
        <p:nvSpPr>
          <p:cNvPr id="12" name="Text 9"/>
          <p:cNvSpPr txBox="1"/>
          <p:nvPr/>
        </p:nvSpPr>
        <p:spPr>
          <a:xfrm>
            <a:off x="7498080" y="2029968"/>
            <a:ext cx="105156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s-CO" sz="1300" b="1" noProof="0" dirty="0">
                <a:solidFill>
                  <a:srgbClr val="F29A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$500 M</a:t>
            </a:r>
            <a:endParaRPr lang="es-CO" sz="1300" noProof="0" dirty="0"/>
          </a:p>
        </p:txBody>
      </p:sp>
      <p:sp>
        <p:nvSpPr>
          <p:cNvPr id="13" name="Shape 10"/>
          <p:cNvSpPr/>
          <p:nvPr/>
        </p:nvSpPr>
        <p:spPr>
          <a:xfrm>
            <a:off x="4297680" y="2596896"/>
            <a:ext cx="4389120" cy="493776"/>
          </a:xfrm>
          <a:prstGeom prst="roundRect">
            <a:avLst>
              <a:gd name="adj" fmla="val 18519"/>
            </a:avLst>
          </a:prstGeom>
          <a:solidFill>
            <a:srgbClr val="F1F6EC"/>
          </a:solidFill>
          <a:ln/>
          <a:effectLst>
            <a:outerShdw blurRad="76200" dist="25400" dir="5400000" algn="bl" rotWithShape="0">
              <a:srgbClr val="000000">
                <a:alpha val="15000"/>
              </a:srgbClr>
            </a:outerShdw>
          </a:effectLst>
        </p:spPr>
        <p:txBody>
          <a:bodyPr/>
          <a:lstStyle/>
          <a:p>
            <a:endParaRPr lang="es-CO" noProof="0" dirty="0"/>
          </a:p>
        </p:txBody>
      </p:sp>
      <p:sp>
        <p:nvSpPr>
          <p:cNvPr id="14" name="Text 11"/>
          <p:cNvSpPr txBox="1"/>
          <p:nvPr/>
        </p:nvSpPr>
        <p:spPr>
          <a:xfrm>
            <a:off x="4434840" y="2596896"/>
            <a:ext cx="173736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s-CO" sz="1200" b="1" noProof="0" dirty="0">
                <a:solidFill>
                  <a:srgbClr val="1B4D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Sorteo 2969 · 26 jun</a:t>
            </a:r>
            <a:endParaRPr lang="es-CO" sz="1200" noProof="0" dirty="0"/>
          </a:p>
        </p:txBody>
      </p:sp>
      <p:sp>
        <p:nvSpPr>
          <p:cNvPr id="15" name="Text 12"/>
          <p:cNvSpPr txBox="1"/>
          <p:nvPr/>
        </p:nvSpPr>
        <p:spPr>
          <a:xfrm>
            <a:off x="6126480" y="2596896"/>
            <a:ext cx="146304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s-CO" sz="1100" noProof="0" dirty="0">
                <a:solidFill>
                  <a:srgbClr val="1F2A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Premio mayor completo</a:t>
            </a:r>
            <a:endParaRPr lang="es-CO" sz="1100" noProof="0" dirty="0"/>
          </a:p>
        </p:txBody>
      </p:sp>
      <p:sp>
        <p:nvSpPr>
          <p:cNvPr id="16" name="Text 13"/>
          <p:cNvSpPr txBox="1"/>
          <p:nvPr/>
        </p:nvSpPr>
        <p:spPr>
          <a:xfrm>
            <a:off x="7498080" y="2596896"/>
            <a:ext cx="105156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s-CO" sz="1300" b="1" noProof="0" dirty="0">
                <a:solidFill>
                  <a:srgbClr val="F29A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$2.000 M</a:t>
            </a:r>
            <a:endParaRPr lang="es-CO" sz="1300" noProof="0" dirty="0"/>
          </a:p>
        </p:txBody>
      </p:sp>
      <p:sp>
        <p:nvSpPr>
          <p:cNvPr id="17" name="Shape 14"/>
          <p:cNvSpPr/>
          <p:nvPr/>
        </p:nvSpPr>
        <p:spPr>
          <a:xfrm>
            <a:off x="4297680" y="3163824"/>
            <a:ext cx="4389120" cy="493776"/>
          </a:xfrm>
          <a:prstGeom prst="roundRect">
            <a:avLst>
              <a:gd name="adj" fmla="val 18519"/>
            </a:avLst>
          </a:prstGeom>
          <a:solidFill>
            <a:srgbClr val="F1F6EC"/>
          </a:solidFill>
          <a:ln/>
          <a:effectLst>
            <a:outerShdw blurRad="76200" dist="25400" dir="5400000" algn="bl" rotWithShape="0">
              <a:srgbClr val="000000">
                <a:alpha val="15000"/>
              </a:srgbClr>
            </a:outerShdw>
          </a:effectLst>
        </p:spPr>
        <p:txBody>
          <a:bodyPr/>
          <a:lstStyle/>
          <a:p>
            <a:endParaRPr lang="es-CO" noProof="0" dirty="0"/>
          </a:p>
        </p:txBody>
      </p:sp>
      <p:sp>
        <p:nvSpPr>
          <p:cNvPr id="18" name="Text 15"/>
          <p:cNvSpPr txBox="1"/>
          <p:nvPr/>
        </p:nvSpPr>
        <p:spPr>
          <a:xfrm>
            <a:off x="4434840" y="3163824"/>
            <a:ext cx="173736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s-CO" sz="1200" b="1" noProof="0" dirty="0">
                <a:solidFill>
                  <a:srgbClr val="1B4D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Sorteo 2989 · 13 nov</a:t>
            </a:r>
            <a:endParaRPr lang="es-CO" sz="1200" noProof="0" dirty="0"/>
          </a:p>
        </p:txBody>
      </p:sp>
      <p:sp>
        <p:nvSpPr>
          <p:cNvPr id="19" name="Text 16"/>
          <p:cNvSpPr txBox="1"/>
          <p:nvPr/>
        </p:nvSpPr>
        <p:spPr>
          <a:xfrm>
            <a:off x="6126480" y="3163824"/>
            <a:ext cx="146304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s-CO" sz="1100" noProof="0" dirty="0">
                <a:solidFill>
                  <a:srgbClr val="1F2A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Premio mayor completo</a:t>
            </a:r>
            <a:endParaRPr lang="es-CO" sz="1100" noProof="0" dirty="0"/>
          </a:p>
        </p:txBody>
      </p:sp>
      <p:sp>
        <p:nvSpPr>
          <p:cNvPr id="20" name="Text 17"/>
          <p:cNvSpPr txBox="1"/>
          <p:nvPr/>
        </p:nvSpPr>
        <p:spPr>
          <a:xfrm>
            <a:off x="7498080" y="3163824"/>
            <a:ext cx="105156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s-CO" sz="1300" b="1" noProof="0" dirty="0">
                <a:solidFill>
                  <a:srgbClr val="F29A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$2.000 M</a:t>
            </a:r>
            <a:endParaRPr lang="es-CO" sz="1300" noProof="0" dirty="0"/>
          </a:p>
        </p:txBody>
      </p:sp>
      <p:sp>
        <p:nvSpPr>
          <p:cNvPr id="21" name="Shape 18"/>
          <p:cNvSpPr/>
          <p:nvPr/>
        </p:nvSpPr>
        <p:spPr>
          <a:xfrm>
            <a:off x="457200" y="3931920"/>
            <a:ext cx="2651760" cy="822960"/>
          </a:xfrm>
          <a:prstGeom prst="roundRect">
            <a:avLst>
              <a:gd name="adj" fmla="val 11111"/>
            </a:avLst>
          </a:prstGeom>
          <a:solidFill>
            <a:srgbClr val="1B4D2B"/>
          </a:solidFill>
          <a:ln/>
          <a:effectLst>
            <a:outerShdw blurRad="76200" dist="25400" dir="5400000" algn="bl" rotWithShape="0">
              <a:srgbClr val="000000">
                <a:alpha val="15000"/>
              </a:srgbClr>
            </a:outerShdw>
          </a:effectLst>
        </p:spPr>
        <p:txBody>
          <a:bodyPr/>
          <a:lstStyle/>
          <a:p>
            <a:endParaRPr lang="es-CO" noProof="0" dirty="0"/>
          </a:p>
        </p:txBody>
      </p:sp>
      <p:sp>
        <p:nvSpPr>
          <p:cNvPr id="22" name="Text 19"/>
          <p:cNvSpPr txBox="1"/>
          <p:nvPr/>
        </p:nvSpPr>
        <p:spPr>
          <a:xfrm>
            <a:off x="566928" y="3986784"/>
            <a:ext cx="2432304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s-CO" sz="1200" b="1" noProof="0" dirty="0">
                <a:solidFill>
                  <a:srgbClr val="F29A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Crédito INFIDER</a:t>
            </a:r>
            <a:endParaRPr lang="es-CO" sz="1200" noProof="0" dirty="0"/>
          </a:p>
        </p:txBody>
      </p:sp>
      <p:sp>
        <p:nvSpPr>
          <p:cNvPr id="23" name="Text 20"/>
          <p:cNvSpPr txBox="1"/>
          <p:nvPr/>
        </p:nvSpPr>
        <p:spPr>
          <a:xfrm>
            <a:off x="566928" y="4251960"/>
            <a:ext cx="243230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s-CO" sz="1050" noProof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$1.200 M, cancelado en su totalidad el 1 de diciembre</a:t>
            </a:r>
            <a:endParaRPr lang="es-CO" sz="1050" noProof="0" dirty="0"/>
          </a:p>
        </p:txBody>
      </p:sp>
      <p:sp>
        <p:nvSpPr>
          <p:cNvPr id="24" name="Shape 21"/>
          <p:cNvSpPr/>
          <p:nvPr/>
        </p:nvSpPr>
        <p:spPr>
          <a:xfrm>
            <a:off x="3246120" y="3931920"/>
            <a:ext cx="2651760" cy="822960"/>
          </a:xfrm>
          <a:prstGeom prst="roundRect">
            <a:avLst>
              <a:gd name="adj" fmla="val 11111"/>
            </a:avLst>
          </a:prstGeom>
          <a:solidFill>
            <a:srgbClr val="1B4D2B"/>
          </a:solidFill>
          <a:ln/>
          <a:effectLst>
            <a:outerShdw blurRad="76200" dist="25400" dir="5400000" algn="bl" rotWithShape="0">
              <a:srgbClr val="000000">
                <a:alpha val="15000"/>
              </a:srgbClr>
            </a:outerShdw>
          </a:effectLst>
        </p:spPr>
        <p:txBody>
          <a:bodyPr/>
          <a:lstStyle/>
          <a:p>
            <a:endParaRPr lang="es-CO" noProof="0" dirty="0"/>
          </a:p>
        </p:txBody>
      </p:sp>
      <p:sp>
        <p:nvSpPr>
          <p:cNvPr id="25" name="Text 22"/>
          <p:cNvSpPr txBox="1"/>
          <p:nvPr/>
        </p:nvSpPr>
        <p:spPr>
          <a:xfrm>
            <a:off x="3355848" y="3986784"/>
            <a:ext cx="2432304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s-CO" sz="1200" b="1" noProof="0" dirty="0">
                <a:solidFill>
                  <a:srgbClr val="F29A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Aporte de la Gobernación</a:t>
            </a:r>
            <a:endParaRPr lang="es-CO" sz="1200" noProof="0" dirty="0"/>
          </a:p>
        </p:txBody>
      </p:sp>
      <p:sp>
        <p:nvSpPr>
          <p:cNvPr id="26" name="Text 23"/>
          <p:cNvSpPr txBox="1"/>
          <p:nvPr/>
        </p:nvSpPr>
        <p:spPr>
          <a:xfrm>
            <a:off x="3355848" y="4251960"/>
            <a:ext cx="243230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s-CO" sz="1050" noProof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$2.203 M para fortalecer la reserva técnica</a:t>
            </a:r>
            <a:endParaRPr lang="es-CO" sz="1050" noProof="0" dirty="0"/>
          </a:p>
        </p:txBody>
      </p:sp>
      <p:sp>
        <p:nvSpPr>
          <p:cNvPr id="27" name="Shape 24"/>
          <p:cNvSpPr/>
          <p:nvPr/>
        </p:nvSpPr>
        <p:spPr>
          <a:xfrm>
            <a:off x="6035040" y="3931920"/>
            <a:ext cx="2651760" cy="822960"/>
          </a:xfrm>
          <a:prstGeom prst="roundRect">
            <a:avLst>
              <a:gd name="adj" fmla="val 11111"/>
            </a:avLst>
          </a:prstGeom>
          <a:solidFill>
            <a:srgbClr val="1B4D2B"/>
          </a:solidFill>
          <a:ln/>
          <a:effectLst>
            <a:outerShdw blurRad="76200" dist="25400" dir="5400000" algn="bl" rotWithShape="0">
              <a:srgbClr val="000000">
                <a:alpha val="15000"/>
              </a:srgbClr>
            </a:outerShdw>
          </a:effectLst>
        </p:spPr>
        <p:txBody>
          <a:bodyPr/>
          <a:lstStyle/>
          <a:p>
            <a:endParaRPr lang="es-CO" noProof="0" dirty="0"/>
          </a:p>
        </p:txBody>
      </p:sp>
      <p:sp>
        <p:nvSpPr>
          <p:cNvPr id="28" name="Text 25"/>
          <p:cNvSpPr txBox="1"/>
          <p:nvPr/>
        </p:nvSpPr>
        <p:spPr>
          <a:xfrm>
            <a:off x="6144768" y="3986784"/>
            <a:ext cx="2432304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s-CO" sz="1200" b="1" noProof="0" dirty="0">
                <a:solidFill>
                  <a:srgbClr val="F29A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Reserva técnica</a:t>
            </a:r>
            <a:endParaRPr lang="es-CO" sz="1200" noProof="0" dirty="0"/>
          </a:p>
        </p:txBody>
      </p:sp>
      <p:sp>
        <p:nvSpPr>
          <p:cNvPr id="29" name="Text 26"/>
          <p:cNvSpPr txBox="1"/>
          <p:nvPr/>
        </p:nvSpPr>
        <p:spPr>
          <a:xfrm>
            <a:off x="6144768" y="4251960"/>
            <a:ext cx="243230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s-CO" sz="1050" noProof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$2.348,5 M al cierre; cubre 1,17 veces el premio mayor</a:t>
            </a:r>
            <a:endParaRPr lang="es-CO" sz="1050" noProof="0" dirty="0"/>
          </a:p>
        </p:txBody>
      </p:sp>
      <p:pic>
        <p:nvPicPr>
          <p:cNvPr id="31" name="Image 4" descr="preencoded.png">
            <a:extLst>
              <a:ext uri="{FF2B5EF4-FFF2-40B4-BE49-F238E27FC236}">
                <a16:creationId xmlns:a16="http://schemas.microsoft.com/office/drawing/2014/main" id="{90410737-81E2-6DBB-A620-4105E879204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795872" y="4686300"/>
            <a:ext cx="2286688" cy="457200"/>
          </a:xfrm>
          <a:prstGeom prst="rect">
            <a:avLst/>
          </a:prstGeom>
        </p:spPr>
      </p:pic>
      <p:pic>
        <p:nvPicPr>
          <p:cNvPr id="33" name="Image 5" descr="preencoded.png">
            <a:extLst>
              <a:ext uri="{FF2B5EF4-FFF2-40B4-BE49-F238E27FC236}">
                <a16:creationId xmlns:a16="http://schemas.microsoft.com/office/drawing/2014/main" id="{6BBE903A-D094-216F-B260-C4C79D9B368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13649" y="4754880"/>
            <a:ext cx="2692251" cy="351799"/>
          </a:xfrm>
          <a:prstGeom prst="rect">
            <a:avLst/>
          </a:prstGeom>
        </p:spPr>
      </p:pic>
      <p:pic>
        <p:nvPicPr>
          <p:cNvPr id="35" name="Image 0" descr="preencoded.png">
            <a:extLst>
              <a:ext uri="{FF2B5EF4-FFF2-40B4-BE49-F238E27FC236}">
                <a16:creationId xmlns:a16="http://schemas.microsoft.com/office/drawing/2014/main" id="{74FDADAC-36A9-9C09-946E-CD9F92B0A8C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807920"/>
          </a:xfrm>
          <a:prstGeom prst="rect">
            <a:avLst/>
          </a:prstGeom>
        </p:spPr>
      </p:pic>
      <p:pic>
        <p:nvPicPr>
          <p:cNvPr id="37" name="Image 1" descr="preencoded.png">
            <a:extLst>
              <a:ext uri="{FF2B5EF4-FFF2-40B4-BE49-F238E27FC236}">
                <a16:creationId xmlns:a16="http://schemas.microsoft.com/office/drawing/2014/main" id="{9BD8FD34-F949-8125-1EAA-6D8C394698A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08960" y="-9144"/>
            <a:ext cx="2106664" cy="710191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144780" y="533404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s-CO" sz="3000" b="1" noProof="0" dirty="0">
                <a:solidFill>
                  <a:srgbClr val="1B4D2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Estrategia comercial y legalidad</a:t>
            </a:r>
            <a:endParaRPr lang="es-CO" sz="3000" noProof="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1310654"/>
            <a:ext cx="4389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s-CO" sz="1400" b="1" noProof="0" dirty="0">
                <a:solidFill>
                  <a:srgbClr val="4C9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Promocionales 2025</a:t>
            </a:r>
            <a:endParaRPr lang="es-CO" sz="1400" noProof="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1684027"/>
            <a:ext cx="4389120" cy="1691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s-CO" sz="1200" noProof="0" dirty="0">
                <a:solidFill>
                  <a:srgbClr val="1F2A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Clínicas de ventas y Plan Colillas</a:t>
            </a:r>
            <a:endParaRPr lang="es-CO" sz="1200" noProof="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s-CO" sz="1200" noProof="0" dirty="0">
                <a:solidFill>
                  <a:srgbClr val="1F2A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Campaña «Taxista Millonario»</a:t>
            </a:r>
            <a:endParaRPr lang="es-CO" sz="1200" noProof="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s-CO" sz="1200" noProof="0" dirty="0">
                <a:solidFill>
                  <a:srgbClr val="1F2A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Día de la Madre, del Padre, 20 de julio y anticipo navideño</a:t>
            </a:r>
            <a:endParaRPr lang="es-CO" sz="1200" noProof="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s-CO" sz="1200" noProof="0" dirty="0">
                <a:solidFill>
                  <a:srgbClr val="1F2A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Reto Virtual Concesionarios</a:t>
            </a:r>
            <a:endParaRPr lang="es-CO" sz="1200" noProof="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s-CO" sz="1200" noProof="0" dirty="0">
                <a:solidFill>
                  <a:srgbClr val="1F2A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Fiestas campesinas y activación en Primavera Mall (convenio Media Maratón del Quindío)</a:t>
            </a:r>
            <a:endParaRPr lang="es-CO" sz="1200" noProof="0" dirty="0"/>
          </a:p>
        </p:txBody>
      </p:sp>
      <p:sp>
        <p:nvSpPr>
          <p:cNvPr id="5" name="Text 3"/>
          <p:cNvSpPr txBox="1"/>
          <p:nvPr/>
        </p:nvSpPr>
        <p:spPr>
          <a:xfrm>
            <a:off x="457200" y="3200400"/>
            <a:ext cx="4389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s-CO" sz="1400" b="1" noProof="0" dirty="0">
                <a:solidFill>
                  <a:srgbClr val="4C9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Mesas por la Legalidad</a:t>
            </a:r>
            <a:endParaRPr lang="es-CO" sz="1400" noProof="0" dirty="0"/>
          </a:p>
        </p:txBody>
      </p:sp>
      <p:sp>
        <p:nvSpPr>
          <p:cNvPr id="6" name="Text 4"/>
          <p:cNvSpPr txBox="1"/>
          <p:nvPr/>
        </p:nvSpPr>
        <p:spPr>
          <a:xfrm>
            <a:off x="457200" y="3520440"/>
            <a:ext cx="43891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s-CO" sz="1200" noProof="0" dirty="0">
                <a:solidFill>
                  <a:srgbClr val="1F2A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Tres mesas (junio, octubre y noviembre) con la Secretaría del Interior y el concesionario Facilísimo</a:t>
            </a:r>
            <a:endParaRPr lang="es-CO" sz="1200" noProof="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s-CO" sz="1200" noProof="0" dirty="0">
                <a:solidFill>
                  <a:srgbClr val="1F2A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Compromisos de inspección, vigilancia, control y denuncia ciudadana contra el juego ilegal</a:t>
            </a:r>
            <a:endParaRPr lang="es-CO" sz="1200" noProof="0" dirty="0"/>
          </a:p>
        </p:txBody>
      </p:sp>
      <p:pic>
        <p:nvPicPr>
          <p:cNvPr id="7" name="Image 0" descr="img/g0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20640" y="1097280"/>
            <a:ext cx="1737360" cy="1280160"/>
          </a:xfrm>
          <a:prstGeom prst="rect">
            <a:avLst/>
          </a:prstGeom>
        </p:spPr>
      </p:pic>
      <p:pic>
        <p:nvPicPr>
          <p:cNvPr id="8" name="Image 1" descr="img/g1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49440" y="1097280"/>
            <a:ext cx="1737360" cy="1280160"/>
          </a:xfrm>
          <a:prstGeom prst="rect">
            <a:avLst/>
          </a:prstGeom>
        </p:spPr>
      </p:pic>
      <p:pic>
        <p:nvPicPr>
          <p:cNvPr id="9" name="Image 2" descr="img/g2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20640" y="2468880"/>
            <a:ext cx="1737360" cy="1280160"/>
          </a:xfrm>
          <a:prstGeom prst="rect">
            <a:avLst/>
          </a:prstGeom>
        </p:spPr>
      </p:pic>
      <p:pic>
        <p:nvPicPr>
          <p:cNvPr id="10" name="Image 3" descr="img/g3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949440" y="2468880"/>
            <a:ext cx="1737360" cy="1280160"/>
          </a:xfrm>
          <a:prstGeom prst="rect">
            <a:avLst/>
          </a:prstGeom>
        </p:spPr>
      </p:pic>
      <p:pic>
        <p:nvPicPr>
          <p:cNvPr id="11" name="Image 4" descr="img/g4.jp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120640" y="3840480"/>
            <a:ext cx="1737360" cy="1280160"/>
          </a:xfrm>
          <a:prstGeom prst="rect">
            <a:avLst/>
          </a:prstGeom>
        </p:spPr>
      </p:pic>
      <p:pic>
        <p:nvPicPr>
          <p:cNvPr id="12" name="Image 5" descr="img/g5.jp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949440" y="3840480"/>
            <a:ext cx="1737360" cy="1280160"/>
          </a:xfrm>
          <a:prstGeom prst="rect">
            <a:avLst/>
          </a:prstGeom>
        </p:spPr>
      </p:pic>
      <p:pic>
        <p:nvPicPr>
          <p:cNvPr id="14" name="Image 4" descr="preencoded.png">
            <a:extLst>
              <a:ext uri="{FF2B5EF4-FFF2-40B4-BE49-F238E27FC236}">
                <a16:creationId xmlns:a16="http://schemas.microsoft.com/office/drawing/2014/main" id="{1235C2C1-7C66-3781-CA95-9E42B16AA62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-795872" y="4587240"/>
            <a:ext cx="2286688" cy="556260"/>
          </a:xfrm>
          <a:prstGeom prst="rect">
            <a:avLst/>
          </a:prstGeom>
        </p:spPr>
      </p:pic>
      <p:pic>
        <p:nvPicPr>
          <p:cNvPr id="16" name="Image 5" descr="preencoded.png">
            <a:extLst>
              <a:ext uri="{FF2B5EF4-FFF2-40B4-BE49-F238E27FC236}">
                <a16:creationId xmlns:a16="http://schemas.microsoft.com/office/drawing/2014/main" id="{67956643-2B01-DFD9-CCDD-E1EFB0AFE6D3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413649" y="4754880"/>
            <a:ext cx="2692251" cy="351799"/>
          </a:xfrm>
          <a:prstGeom prst="rect">
            <a:avLst/>
          </a:prstGeom>
        </p:spPr>
      </p:pic>
      <p:pic>
        <p:nvPicPr>
          <p:cNvPr id="18" name="Image 0" descr="preencoded.png">
            <a:extLst>
              <a:ext uri="{FF2B5EF4-FFF2-40B4-BE49-F238E27FC236}">
                <a16:creationId xmlns:a16="http://schemas.microsoft.com/office/drawing/2014/main" id="{97377794-34DB-D010-F0B6-636061090A21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-7621"/>
            <a:ext cx="9144000" cy="800107"/>
          </a:xfrm>
          <a:prstGeom prst="rect">
            <a:avLst/>
          </a:prstGeom>
        </p:spPr>
      </p:pic>
      <p:pic>
        <p:nvPicPr>
          <p:cNvPr id="20" name="Image 1" descr="preencoded.png">
            <a:extLst>
              <a:ext uri="{FF2B5EF4-FFF2-40B4-BE49-F238E27FC236}">
                <a16:creationId xmlns:a16="http://schemas.microsoft.com/office/drawing/2014/main" id="{D920A879-F817-4734-2D2C-6A9456D3464F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108960" y="-9144"/>
            <a:ext cx="2106664" cy="710191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1B4D2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27432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s-CO" sz="3000" b="1" noProof="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Control, calidad y transparencia</a:t>
            </a:r>
            <a:endParaRPr lang="es-CO" sz="3000" noProof="0" dirty="0"/>
          </a:p>
        </p:txBody>
      </p:sp>
      <p:sp>
        <p:nvSpPr>
          <p:cNvPr id="3" name="Shape 1"/>
          <p:cNvSpPr/>
          <p:nvPr/>
        </p:nvSpPr>
        <p:spPr>
          <a:xfrm>
            <a:off x="457200" y="1097280"/>
            <a:ext cx="2651760" cy="1920240"/>
          </a:xfrm>
          <a:prstGeom prst="roundRect">
            <a:avLst>
              <a:gd name="adj" fmla="val 4762"/>
            </a:avLst>
          </a:prstGeom>
          <a:solidFill>
            <a:srgbClr val="2A6B3A"/>
          </a:solidFill>
          <a:ln/>
          <a:effectLst>
            <a:outerShdw blurRad="76200" dist="25400" dir="5400000" algn="bl" rotWithShape="0">
              <a:srgbClr val="000000">
                <a:alpha val="15000"/>
              </a:srgbClr>
            </a:outerShdw>
          </a:effectLst>
        </p:spPr>
        <p:txBody>
          <a:bodyPr/>
          <a:lstStyle/>
          <a:p>
            <a:endParaRPr lang="es-CO" noProof="0" dirty="0"/>
          </a:p>
        </p:txBody>
      </p:sp>
      <p:sp>
        <p:nvSpPr>
          <p:cNvPr id="4" name="Text 2"/>
          <p:cNvSpPr txBox="1"/>
          <p:nvPr/>
        </p:nvSpPr>
        <p:spPr>
          <a:xfrm>
            <a:off x="594360" y="1188720"/>
            <a:ext cx="23774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s-CO" sz="3600" b="1" noProof="0" dirty="0">
                <a:solidFill>
                  <a:srgbClr val="F29A1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82,3</a:t>
            </a:r>
            <a:endParaRPr lang="es-CO" sz="3600" noProof="0" dirty="0"/>
          </a:p>
        </p:txBody>
      </p:sp>
      <p:sp>
        <p:nvSpPr>
          <p:cNvPr id="5" name="Text 3"/>
          <p:cNvSpPr txBox="1"/>
          <p:nvPr/>
        </p:nvSpPr>
        <p:spPr>
          <a:xfrm>
            <a:off x="594360" y="1920240"/>
            <a:ext cx="237744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s-CO" sz="1200" noProof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Evaluación independiente del Sistema de Control Interno sobre 100 (FURAG 2024)</a:t>
            </a:r>
            <a:endParaRPr lang="es-CO" sz="1200" noProof="0" dirty="0"/>
          </a:p>
        </p:txBody>
      </p:sp>
      <p:sp>
        <p:nvSpPr>
          <p:cNvPr id="6" name="Shape 4"/>
          <p:cNvSpPr/>
          <p:nvPr/>
        </p:nvSpPr>
        <p:spPr>
          <a:xfrm>
            <a:off x="3246120" y="1097280"/>
            <a:ext cx="2651760" cy="1920240"/>
          </a:xfrm>
          <a:prstGeom prst="roundRect">
            <a:avLst>
              <a:gd name="adj" fmla="val 4762"/>
            </a:avLst>
          </a:prstGeom>
          <a:solidFill>
            <a:srgbClr val="2A6B3A"/>
          </a:solidFill>
          <a:ln/>
          <a:effectLst>
            <a:outerShdw blurRad="76200" dist="25400" dir="5400000" algn="bl" rotWithShape="0">
              <a:srgbClr val="000000">
                <a:alpha val="15000"/>
              </a:srgbClr>
            </a:outerShdw>
          </a:effectLst>
        </p:spPr>
        <p:txBody>
          <a:bodyPr/>
          <a:lstStyle/>
          <a:p>
            <a:endParaRPr lang="es-CO" noProof="0" dirty="0"/>
          </a:p>
        </p:txBody>
      </p:sp>
      <p:sp>
        <p:nvSpPr>
          <p:cNvPr id="7" name="Text 5"/>
          <p:cNvSpPr txBox="1"/>
          <p:nvPr/>
        </p:nvSpPr>
        <p:spPr>
          <a:xfrm>
            <a:off x="3383280" y="1188720"/>
            <a:ext cx="23774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s-CO" sz="2400" b="1" noProof="0" dirty="0">
                <a:solidFill>
                  <a:srgbClr val="F29A1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ISO 9001:2015</a:t>
            </a:r>
            <a:endParaRPr lang="es-CO" sz="2400" noProof="0" dirty="0"/>
          </a:p>
        </p:txBody>
      </p:sp>
      <p:sp>
        <p:nvSpPr>
          <p:cNvPr id="8" name="Text 6"/>
          <p:cNvSpPr txBox="1"/>
          <p:nvPr/>
        </p:nvSpPr>
        <p:spPr>
          <a:xfrm>
            <a:off x="3383280" y="1920240"/>
            <a:ext cx="237744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s-CO" sz="1200" noProof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Seguimiento de Bureau Veritas el 10 de diciembre, sin reportes de no conformidad</a:t>
            </a:r>
            <a:endParaRPr lang="es-CO" sz="1200" noProof="0" dirty="0"/>
          </a:p>
        </p:txBody>
      </p:sp>
      <p:sp>
        <p:nvSpPr>
          <p:cNvPr id="9" name="Shape 7"/>
          <p:cNvSpPr/>
          <p:nvPr/>
        </p:nvSpPr>
        <p:spPr>
          <a:xfrm>
            <a:off x="6035040" y="1097280"/>
            <a:ext cx="2651760" cy="1920240"/>
          </a:xfrm>
          <a:prstGeom prst="roundRect">
            <a:avLst>
              <a:gd name="adj" fmla="val 4762"/>
            </a:avLst>
          </a:prstGeom>
          <a:solidFill>
            <a:srgbClr val="2A6B3A"/>
          </a:solidFill>
          <a:ln/>
          <a:effectLst>
            <a:outerShdw blurRad="76200" dist="25400" dir="5400000" algn="bl" rotWithShape="0">
              <a:srgbClr val="000000">
                <a:alpha val="15000"/>
              </a:srgbClr>
            </a:outerShdw>
          </a:effectLst>
        </p:spPr>
        <p:txBody>
          <a:bodyPr/>
          <a:lstStyle/>
          <a:p>
            <a:endParaRPr lang="es-CO" noProof="0" dirty="0"/>
          </a:p>
        </p:txBody>
      </p:sp>
      <p:sp>
        <p:nvSpPr>
          <p:cNvPr id="10" name="Text 8"/>
          <p:cNvSpPr txBox="1"/>
          <p:nvPr/>
        </p:nvSpPr>
        <p:spPr>
          <a:xfrm>
            <a:off x="6172200" y="1188720"/>
            <a:ext cx="23774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s-CO" sz="3600" b="1" noProof="0" dirty="0">
                <a:solidFill>
                  <a:srgbClr val="F29A1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495</a:t>
            </a:r>
            <a:endParaRPr lang="es-CO" sz="3600" noProof="0" dirty="0"/>
          </a:p>
        </p:txBody>
      </p:sp>
      <p:sp>
        <p:nvSpPr>
          <p:cNvPr id="11" name="Text 9"/>
          <p:cNvSpPr txBox="1"/>
          <p:nvPr/>
        </p:nvSpPr>
        <p:spPr>
          <a:xfrm>
            <a:off x="6172200" y="1920240"/>
            <a:ext cx="237744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s-CO" sz="1200" noProof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PQRS recibidas y tramitadas durante la vigencia 2025</a:t>
            </a:r>
            <a:endParaRPr lang="es-CO" sz="1200" noProof="0" dirty="0"/>
          </a:p>
        </p:txBody>
      </p:sp>
      <p:sp>
        <p:nvSpPr>
          <p:cNvPr id="12" name="Text 10"/>
          <p:cNvSpPr txBox="1"/>
          <p:nvPr/>
        </p:nvSpPr>
        <p:spPr>
          <a:xfrm>
            <a:off x="457200" y="320040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s-CO" sz="1200" noProof="0" dirty="0">
                <a:solidFill>
                  <a:srgbClr val="DDEBD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Además, implementamos el Sistema de Gestión de Seguridad y Salud en el Trabajo (Decreto 1072 de 2015).</a:t>
            </a:r>
            <a:endParaRPr lang="es-CO" sz="1200" noProof="0" dirty="0"/>
          </a:p>
        </p:txBody>
      </p:sp>
      <p:sp>
        <p:nvSpPr>
          <p:cNvPr id="13" name="Text 11"/>
          <p:cNvSpPr txBox="1"/>
          <p:nvPr/>
        </p:nvSpPr>
        <p:spPr>
          <a:xfrm>
            <a:off x="457200" y="3703320"/>
            <a:ext cx="45720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s-CO" sz="4000" b="1" noProof="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¡Gracias!</a:t>
            </a:r>
            <a:endParaRPr lang="es-CO" sz="4000" noProof="0" dirty="0"/>
          </a:p>
        </p:txBody>
      </p:sp>
      <p:sp>
        <p:nvSpPr>
          <p:cNvPr id="14" name="Shape 12"/>
          <p:cNvSpPr/>
          <p:nvPr/>
        </p:nvSpPr>
        <p:spPr>
          <a:xfrm>
            <a:off x="6309360" y="3657600"/>
            <a:ext cx="2377440" cy="91440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/>
          <a:effectLst>
            <a:outerShdw blurRad="76200" dist="25400" dir="5400000" algn="bl" rotWithShape="0">
              <a:srgbClr val="000000">
                <a:alpha val="15000"/>
              </a:srgbClr>
            </a:outerShdw>
          </a:effectLst>
        </p:spPr>
        <p:txBody>
          <a:bodyPr/>
          <a:lstStyle/>
          <a:p>
            <a:endParaRPr lang="es-CO" noProof="0" dirty="0"/>
          </a:p>
        </p:txBody>
      </p:sp>
      <p:pic>
        <p:nvPicPr>
          <p:cNvPr id="15" name="Image 0" descr="img/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55080" y="3703320"/>
            <a:ext cx="2194560" cy="841248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716</TotalTime>
  <Words>567</Words>
  <Application>Microsoft Office PowerPoint</Application>
  <PresentationFormat>Presentación en pantalla (16:9)</PresentationFormat>
  <Paragraphs>98</Paragraphs>
  <Slides>7</Slides>
  <Notes>7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7</vt:i4>
      </vt:variant>
    </vt:vector>
  </HeadingPairs>
  <TitlesOfParts>
    <vt:vector size="11" baseType="lpstr">
      <vt:lpstr>Arial</vt:lpstr>
      <vt:lpstr>Calibri</vt:lpstr>
      <vt:lpstr>Cambria</vt:lpstr>
      <vt:lpstr>Office Theme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Rendición Pública de Cuentas 2025 - Lotería del Quindío</dc:title>
  <dc:subject>PptxGenJS Presentation</dc:subject>
  <dc:creator>PptxGenJS</dc:creator>
  <cp:lastModifiedBy>Jeferson Poveda</cp:lastModifiedBy>
  <cp:revision>20</cp:revision>
  <dcterms:created xsi:type="dcterms:W3CDTF">2026-09-24T19:25:54Z</dcterms:created>
  <dcterms:modified xsi:type="dcterms:W3CDTF">2026-10-06T16:48:59Z</dcterms:modified>
</cp:coreProperties>
</file>